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1" r:id="rId2"/>
    <p:sldMasterId id="2147483693" r:id="rId3"/>
    <p:sldMasterId id="2147483707" r:id="rId4"/>
  </p:sldMasterIdLst>
  <p:notesMasterIdLst>
    <p:notesMasterId r:id="rId83"/>
  </p:notesMasterIdLst>
  <p:handoutMasterIdLst>
    <p:handoutMasterId r:id="rId84"/>
  </p:handoutMasterIdLst>
  <p:sldIdLst>
    <p:sldId id="1008" r:id="rId5"/>
    <p:sldId id="1031" r:id="rId6"/>
    <p:sldId id="1085" r:id="rId7"/>
    <p:sldId id="1043" r:id="rId8"/>
    <p:sldId id="1092" r:id="rId9"/>
    <p:sldId id="1093" r:id="rId10"/>
    <p:sldId id="1095" r:id="rId11"/>
    <p:sldId id="1091" r:id="rId12"/>
    <p:sldId id="1044" r:id="rId13"/>
    <p:sldId id="1121" r:id="rId14"/>
    <p:sldId id="1036" r:id="rId15"/>
    <p:sldId id="1061" r:id="rId16"/>
    <p:sldId id="1096" r:id="rId17"/>
    <p:sldId id="1048" r:id="rId18"/>
    <p:sldId id="1086" r:id="rId19"/>
    <p:sldId id="1087" r:id="rId20"/>
    <p:sldId id="1088" r:id="rId21"/>
    <p:sldId id="1089" r:id="rId22"/>
    <p:sldId id="1098" r:id="rId23"/>
    <p:sldId id="1113" r:id="rId24"/>
    <p:sldId id="1112" r:id="rId25"/>
    <p:sldId id="1090" r:id="rId26"/>
    <p:sldId id="1099" r:id="rId27"/>
    <p:sldId id="1100" r:id="rId28"/>
    <p:sldId id="1127" r:id="rId29"/>
    <p:sldId id="1128" r:id="rId30"/>
    <p:sldId id="1129" r:id="rId31"/>
    <p:sldId id="1130" r:id="rId32"/>
    <p:sldId id="1131" r:id="rId33"/>
    <p:sldId id="1132" r:id="rId34"/>
    <p:sldId id="1133" r:id="rId35"/>
    <p:sldId id="1134" r:id="rId36"/>
    <p:sldId id="1119" r:id="rId37"/>
    <p:sldId id="1120" r:id="rId38"/>
    <p:sldId id="1122" r:id="rId39"/>
    <p:sldId id="1103" r:id="rId40"/>
    <p:sldId id="1123" r:id="rId41"/>
    <p:sldId id="1104" r:id="rId42"/>
    <p:sldId id="1135" r:id="rId43"/>
    <p:sldId id="1136" r:id="rId44"/>
    <p:sldId id="1124" r:id="rId45"/>
    <p:sldId id="1106" r:id="rId46"/>
    <p:sldId id="1107" r:id="rId47"/>
    <p:sldId id="858" r:id="rId48"/>
    <p:sldId id="860" r:id="rId49"/>
    <p:sldId id="861" r:id="rId50"/>
    <p:sldId id="862" r:id="rId51"/>
    <p:sldId id="874" r:id="rId52"/>
    <p:sldId id="875" r:id="rId53"/>
    <p:sldId id="876" r:id="rId54"/>
    <p:sldId id="877" r:id="rId55"/>
    <p:sldId id="878" r:id="rId56"/>
    <p:sldId id="879" r:id="rId57"/>
    <p:sldId id="880" r:id="rId58"/>
    <p:sldId id="881" r:id="rId59"/>
    <p:sldId id="882" r:id="rId60"/>
    <p:sldId id="883" r:id="rId61"/>
    <p:sldId id="884" r:id="rId62"/>
    <p:sldId id="885" r:id="rId63"/>
    <p:sldId id="886" r:id="rId64"/>
    <p:sldId id="1010" r:id="rId65"/>
    <p:sldId id="887" r:id="rId66"/>
    <p:sldId id="888" r:id="rId67"/>
    <p:sldId id="889" r:id="rId68"/>
    <p:sldId id="890" r:id="rId69"/>
    <p:sldId id="891" r:id="rId70"/>
    <p:sldId id="1011" r:id="rId71"/>
    <p:sldId id="892" r:id="rId72"/>
    <p:sldId id="893" r:id="rId73"/>
    <p:sldId id="894" r:id="rId74"/>
    <p:sldId id="895" r:id="rId75"/>
    <p:sldId id="896" r:id="rId76"/>
    <p:sldId id="897" r:id="rId77"/>
    <p:sldId id="898" r:id="rId78"/>
    <p:sldId id="899" r:id="rId79"/>
    <p:sldId id="1109" r:id="rId80"/>
    <p:sldId id="901" r:id="rId81"/>
    <p:sldId id="1137" r:id="rId82"/>
  </p:sldIdLst>
  <p:sldSz cx="9144000" cy="6858000" type="screen4x3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1E"/>
    <a:srgbClr val="FF2A42"/>
    <a:srgbClr val="FF25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3" autoAdjust="0"/>
    <p:restoredTop sz="87238" autoAdjust="0"/>
  </p:normalViewPr>
  <p:slideViewPr>
    <p:cSldViewPr snapToGrid="0" snapToObjects="1">
      <p:cViewPr varScale="1">
        <p:scale>
          <a:sx n="129" d="100"/>
          <a:sy n="129" d="100"/>
        </p:scale>
        <p:origin x="1020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2832" y="-90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ko-K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(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avg=25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max=100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21</c:v>
                </c:pt>
                <c:pt idx="2">
                  <c:v>23</c:v>
                </c:pt>
                <c:pt idx="3">
                  <c:v>14</c:v>
                </c:pt>
                <c:pt idx="4">
                  <c:v>23</c:v>
                </c:pt>
                <c:pt idx="5">
                  <c:v>19</c:v>
                </c:pt>
                <c:pt idx="6">
                  <c:v>23</c:v>
                </c:pt>
                <c:pt idx="7">
                  <c:v>42</c:v>
                </c:pt>
                <c:pt idx="8">
                  <c:v>12</c:v>
                </c:pt>
                <c:pt idx="9">
                  <c:v>32</c:v>
                </c:pt>
                <c:pt idx="10">
                  <c:v>100</c:v>
                </c:pt>
                <c:pt idx="11">
                  <c:v>12</c:v>
                </c:pt>
                <c:pt idx="12">
                  <c:v>12</c:v>
                </c:pt>
                <c:pt idx="13">
                  <c:v>19</c:v>
                </c:pt>
                <c:pt idx="14">
                  <c:v>21</c:v>
                </c:pt>
                <c:pt idx="15">
                  <c:v>23</c:v>
                </c:pt>
                <c:pt idx="16">
                  <c:v>43</c:v>
                </c:pt>
                <c:pt idx="17">
                  <c:v>28</c:v>
                </c:pt>
                <c:pt idx="18">
                  <c:v>23</c:v>
                </c:pt>
                <c:pt idx="19">
                  <c:v>27</c:v>
                </c:pt>
                <c:pt idx="20">
                  <c:v>18</c:v>
                </c:pt>
                <c:pt idx="21">
                  <c:v>23</c:v>
                </c:pt>
                <c:pt idx="22">
                  <c:v>25</c:v>
                </c:pt>
                <c:pt idx="23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95-4715-8102-E828B85D573A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21</c:v>
                </c:pt>
                <c:pt idx="2">
                  <c:v>23</c:v>
                </c:pt>
                <c:pt idx="3">
                  <c:v>14</c:v>
                </c:pt>
                <c:pt idx="4">
                  <c:v>23</c:v>
                </c:pt>
                <c:pt idx="5">
                  <c:v>19</c:v>
                </c:pt>
                <c:pt idx="6">
                  <c:v>23</c:v>
                </c:pt>
                <c:pt idx="7">
                  <c:v>42</c:v>
                </c:pt>
                <c:pt idx="8">
                  <c:v>12</c:v>
                </c:pt>
                <c:pt idx="9">
                  <c:v>32</c:v>
                </c:pt>
                <c:pt idx="10">
                  <c:v>100</c:v>
                </c:pt>
                <c:pt idx="11">
                  <c:v>12</c:v>
                </c:pt>
                <c:pt idx="12">
                  <c:v>12</c:v>
                </c:pt>
                <c:pt idx="13">
                  <c:v>19</c:v>
                </c:pt>
                <c:pt idx="14">
                  <c:v>21</c:v>
                </c:pt>
                <c:pt idx="15">
                  <c:v>23</c:v>
                </c:pt>
                <c:pt idx="16">
                  <c:v>43</c:v>
                </c:pt>
                <c:pt idx="17">
                  <c:v>28</c:v>
                </c:pt>
                <c:pt idx="18">
                  <c:v>23</c:v>
                </c:pt>
                <c:pt idx="19">
                  <c:v>27</c:v>
                </c:pt>
                <c:pt idx="20">
                  <c:v>18</c:v>
                </c:pt>
                <c:pt idx="21">
                  <c:v>23</c:v>
                </c:pt>
                <c:pt idx="22">
                  <c:v>25</c:v>
                </c:pt>
                <c:pt idx="23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95-4715-8102-E828B85D57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864064"/>
        <c:axId val="144775936"/>
      </c:lineChart>
      <c:catAx>
        <c:axId val="203864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4775936"/>
        <c:crosses val="autoZero"/>
        <c:auto val="1"/>
        <c:lblAlgn val="ctr"/>
        <c:lblOffset val="100"/>
        <c:noMultiLvlLbl val="0"/>
      </c:catAx>
      <c:valAx>
        <c:axId val="144775936"/>
        <c:scaling>
          <c:orientation val="minMax"/>
          <c:max val="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864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ko-K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</a:t>
            </a:r>
            <a:r>
              <a:rPr lang="en-US" altLang="ko-KR" sz="20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avg=50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max=60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33</c:v>
                </c:pt>
                <c:pt idx="1">
                  <c:v>52</c:v>
                </c:pt>
                <c:pt idx="2">
                  <c:v>60</c:v>
                </c:pt>
                <c:pt idx="3">
                  <c:v>40</c:v>
                </c:pt>
                <c:pt idx="4">
                  <c:v>55</c:v>
                </c:pt>
                <c:pt idx="5">
                  <c:v>42</c:v>
                </c:pt>
                <c:pt idx="6">
                  <c:v>60</c:v>
                </c:pt>
                <c:pt idx="7">
                  <c:v>34</c:v>
                </c:pt>
                <c:pt idx="8">
                  <c:v>58</c:v>
                </c:pt>
                <c:pt idx="9">
                  <c:v>45</c:v>
                </c:pt>
                <c:pt idx="10">
                  <c:v>60</c:v>
                </c:pt>
                <c:pt idx="11">
                  <c:v>48</c:v>
                </c:pt>
                <c:pt idx="12">
                  <c:v>55</c:v>
                </c:pt>
                <c:pt idx="13">
                  <c:v>40</c:v>
                </c:pt>
                <c:pt idx="14">
                  <c:v>52</c:v>
                </c:pt>
                <c:pt idx="15">
                  <c:v>60</c:v>
                </c:pt>
                <c:pt idx="16">
                  <c:v>56</c:v>
                </c:pt>
                <c:pt idx="17">
                  <c:v>43</c:v>
                </c:pt>
                <c:pt idx="18">
                  <c:v>58</c:v>
                </c:pt>
                <c:pt idx="19">
                  <c:v>39</c:v>
                </c:pt>
                <c:pt idx="20">
                  <c:v>56</c:v>
                </c:pt>
                <c:pt idx="21">
                  <c:v>51</c:v>
                </c:pt>
                <c:pt idx="22">
                  <c:v>43</c:v>
                </c:pt>
                <c:pt idx="2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76-4394-B5C0-216396CE7E3B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33</c:v>
                </c:pt>
                <c:pt idx="1">
                  <c:v>52</c:v>
                </c:pt>
                <c:pt idx="2">
                  <c:v>60</c:v>
                </c:pt>
                <c:pt idx="3">
                  <c:v>40</c:v>
                </c:pt>
                <c:pt idx="4">
                  <c:v>55</c:v>
                </c:pt>
                <c:pt idx="5">
                  <c:v>42</c:v>
                </c:pt>
                <c:pt idx="6">
                  <c:v>60</c:v>
                </c:pt>
                <c:pt idx="7">
                  <c:v>34</c:v>
                </c:pt>
                <c:pt idx="8">
                  <c:v>58</c:v>
                </c:pt>
                <c:pt idx="9">
                  <c:v>45</c:v>
                </c:pt>
                <c:pt idx="10">
                  <c:v>60</c:v>
                </c:pt>
                <c:pt idx="11">
                  <c:v>48</c:v>
                </c:pt>
                <c:pt idx="12">
                  <c:v>55</c:v>
                </c:pt>
                <c:pt idx="13">
                  <c:v>40</c:v>
                </c:pt>
                <c:pt idx="14">
                  <c:v>52</c:v>
                </c:pt>
                <c:pt idx="15">
                  <c:v>60</c:v>
                </c:pt>
                <c:pt idx="16">
                  <c:v>56</c:v>
                </c:pt>
                <c:pt idx="17">
                  <c:v>43</c:v>
                </c:pt>
                <c:pt idx="18">
                  <c:v>58</c:v>
                </c:pt>
                <c:pt idx="19">
                  <c:v>39</c:v>
                </c:pt>
                <c:pt idx="20">
                  <c:v>56</c:v>
                </c:pt>
                <c:pt idx="21">
                  <c:v>51</c:v>
                </c:pt>
                <c:pt idx="22">
                  <c:v>43</c:v>
                </c:pt>
                <c:pt idx="2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76-4394-B5C0-216396CE7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391488"/>
        <c:axId val="201908800"/>
      </c:lineChart>
      <c:catAx>
        <c:axId val="203391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1908800"/>
        <c:crosses val="autoZero"/>
        <c:auto val="1"/>
        <c:lblAlgn val="ctr"/>
        <c:lblOffset val="100"/>
        <c:noMultiLvlLbl val="0"/>
      </c:catAx>
      <c:valAx>
        <c:axId val="201908800"/>
        <c:scaling>
          <c:orientation val="minMax"/>
          <c:max val="1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3914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EDCD3CFA-FF35-4945-A28B-853D279C47A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40647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36E12D1D-4320-4F77-8C7B-3400E6CC0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9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6" cy="49869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4A3401E6-E51F-4546-8926-834654E7D9FD}" type="datetimeFigureOut">
              <a:rPr lang="en-US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0647"/>
            <a:ext cx="2949786" cy="49869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E74C63F3-381A-49EE-B18D-86331860D1E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3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44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21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74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4960" y="1788160"/>
            <a:ext cx="8402320" cy="70104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8" name="Rectangle 6"/>
          <p:cNvSpPr/>
          <p:nvPr userDrawn="1"/>
        </p:nvSpPr>
        <p:spPr>
          <a:xfrm>
            <a:off x="0" y="6508988"/>
            <a:ext cx="9144000" cy="34901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150"/>
            <a:ext cx="9144000" cy="547416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80" y="819807"/>
            <a:ext cx="8402320" cy="5884598"/>
          </a:xfrm>
        </p:spPr>
        <p:txBody>
          <a:bodyPr/>
          <a:lstStyle>
            <a:lvl1pPr>
              <a:defRPr sz="22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D11110-A9CD-4BAA-A2FC-3DB0B3609F9E}"/>
              </a:ext>
            </a:extLst>
          </p:cNvPr>
          <p:cNvCxnSpPr/>
          <p:nvPr userDrawn="1"/>
        </p:nvCxnSpPr>
        <p:spPr>
          <a:xfrm>
            <a:off x="386080" y="773755"/>
            <a:ext cx="8402320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C:\Users\jinkyu.lee\Desktop\Signature01_3.jpg">
            <a:extLst>
              <a:ext uri="{FF2B5EF4-FFF2-40B4-BE49-F238E27FC236}">
                <a16:creationId xmlns:a16="http://schemas.microsoft.com/office/drawing/2014/main" id="{D8054F42-FEB4-403A-9090-550F05FC6A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40" y="6431907"/>
            <a:ext cx="1635760" cy="5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46">
            <a:extLst>
              <a:ext uri="{FF2B5EF4-FFF2-40B4-BE49-F238E27FC236}">
                <a16:creationId xmlns:a16="http://schemas.microsoft.com/office/drawing/2014/main" id="{8D23CC49-63E2-483D-9332-8504B2D076CB}"/>
              </a:ext>
            </a:extLst>
          </p:cNvPr>
          <p:cNvSpPr txBox="1">
            <a:spLocks/>
          </p:cNvSpPr>
          <p:nvPr userDrawn="1"/>
        </p:nvSpPr>
        <p:spPr>
          <a:xfrm>
            <a:off x="4451647" y="6539468"/>
            <a:ext cx="606465" cy="284609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fld id="{C716743E-0283-4E3C-A71C-0A398C4C4EAB}" type="slidenum">
              <a:rPr lang="ko-KR" altLang="en-US" sz="1600" b="1" i="0" strike="noStrike" baseline="0" smtClean="0">
                <a:ln w="3175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pPr algn="l" latinLnBrk="0"/>
              <a:t>‹#›</a:t>
            </a:fld>
            <a:endParaRPr lang="ko-KR" altLang="en-US" sz="1000" b="1" i="0" strike="noStrike" baseline="0" dirty="0">
              <a:ln w="3175" cmpd="sng">
                <a:noFill/>
                <a:prstDash val="solid"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EFC5F-DC6E-40A9-BBDD-8C0FFE1ECA8B}"/>
              </a:ext>
            </a:extLst>
          </p:cNvPr>
          <p:cNvSpPr txBox="1"/>
          <p:nvPr userDrawn="1"/>
        </p:nvSpPr>
        <p:spPr>
          <a:xfrm>
            <a:off x="0" y="6498828"/>
            <a:ext cx="251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Jinkyu</a:t>
            </a:r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 Lee</a:t>
            </a:r>
          </a:p>
          <a:p>
            <a:pPr algn="l"/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Dept. </a:t>
            </a:r>
            <a:r>
              <a:rPr lang="en-US" altLang="ko-KR" sz="9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of Computer Science and Engineering</a:t>
            </a:r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  </a:t>
            </a:r>
            <a:endParaRPr lang="ko-KR" altLang="en-US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0" y="4191000"/>
            <a:ext cx="58674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587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88312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4953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608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99863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15661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531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7566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7900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50286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76491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0" y="4191000"/>
            <a:ext cx="58674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466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07633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720342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02399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8168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813929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3983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125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517449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726912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1287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239000" cy="5635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15132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239000" cy="5635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717602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667000" y="4191000"/>
            <a:ext cx="58674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590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840351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753222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45396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6850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486540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7524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74896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205697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627843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0082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310469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8182539" cy="458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나눔고딕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2700" y="0"/>
            <a:ext cx="9153525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304800" y="288925"/>
            <a:ext cx="74676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239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8305800" y="6553200"/>
            <a:ext cx="8382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AC8EC264-7E0D-4EB4-9A59-AA56BBFDEFA2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17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1113" y="0"/>
            <a:ext cx="9153526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304800" y="288925"/>
            <a:ext cx="74676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239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8305800" y="6553200"/>
            <a:ext cx="8382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518E2C3C-43C2-44FE-86A7-F86E573FC49E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1113" y="0"/>
            <a:ext cx="9153526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304800" y="288925"/>
            <a:ext cx="74676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239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8305800" y="6553200"/>
            <a:ext cx="8382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AC50441B-D44E-43BF-898F-6E0D47C5DF51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media" Target="../media/media3.wmv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video" Target="../media/media3.wmv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chart" Target="../charts/chart2.xml"/><Relationship Id="rId7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tclskku.github.io/website/jinkyulee.html" TargetMode="External"/><Relationship Id="rId2" Type="http://schemas.openxmlformats.org/officeDocument/2006/relationships/hyperlink" Target="mailto:jinkyu.lee@skku.ed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tclskku.github.io/websit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681480"/>
            <a:ext cx="9144000" cy="701040"/>
          </a:xfrm>
        </p:spPr>
        <p:txBody>
          <a:bodyPr/>
          <a:lstStyle/>
          <a:p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a Battery Management System </a:t>
            </a:r>
            <a:b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a Real-Time System Perspective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6096" y="3705352"/>
            <a:ext cx="9144000" cy="16835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나눔고딕"/>
                <a:cs typeface="+mj-cs"/>
              </a:defRPr>
            </a:lvl1pPr>
          </a:lstStyle>
          <a:p>
            <a:r>
              <a:rPr lang="en-US" altLang="ko-KR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Jinkyu</a:t>
            </a:r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Lee</a:t>
            </a:r>
          </a:p>
          <a:p>
            <a:endParaRPr lang="en-US" altLang="ko-K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and Engineering, </a:t>
            </a:r>
          </a:p>
          <a:p>
            <a:r>
              <a:rPr lang="en-US" altLang="ko-KR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Sungkyunkwan</a:t>
            </a:r>
            <a:r>
              <a:rPr lang="en-US" altLang="ko-KR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University (SKKU)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98828"/>
            <a:ext cx="6990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2022.9.21-22 Samsung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alatino Linotype" panose="02040502050505030304" pitchFamily="18" charset="0"/>
              </a:rPr>
              <a:t>SDI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4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46D81-5FC5-9BE0-687E-1BC8A0FB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SYSTEMS &amp; RT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A07BF-BD61-1822-EFCC-E39E2C6BC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3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lvl="1" indent="-285750"/>
            <a:r>
              <a:rPr lang="en-US" altLang="ko-KR" dirty="0"/>
              <a:t>Important to produce accurate results </a:t>
            </a:r>
            <a:r>
              <a:rPr lang="en-US" altLang="ko-KR" b="1" u="sng" dirty="0"/>
              <a:t>before deadlines</a:t>
            </a:r>
          </a:p>
          <a:p>
            <a:pPr lvl="1" indent="-28575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pic>
        <p:nvPicPr>
          <p:cNvPr id="21" name="Picture 31">
            <a:extLst>
              <a:ext uri="{FF2B5EF4-FFF2-40B4-BE49-F238E27FC236}">
                <a16:creationId xmlns:a16="http://schemas.microsoft.com/office/drawing/2014/main" id="{484C3F1D-71A8-45BF-8452-5F40EF5209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52" y="2825467"/>
            <a:ext cx="1455806" cy="91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35">
            <a:extLst>
              <a:ext uri="{FF2B5EF4-FFF2-40B4-BE49-F238E27FC236}">
                <a16:creationId xmlns:a16="http://schemas.microsoft.com/office/drawing/2014/main" id="{474B8332-A87A-4A83-96CF-B176B1BD7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415" y="2612764"/>
            <a:ext cx="9009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Automotive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DC8355D3-A008-4817-974F-426F34B58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6740" y="2625931"/>
            <a:ext cx="8798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 </a:t>
            </a: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45C77C47-91D6-4FAD-8E02-4ECD0EED4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101" y="2617178"/>
            <a:ext cx="8746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Avionics</a:t>
            </a: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DE747C86-4730-4357-A68D-B51E8F5B9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3" b="17244"/>
          <a:stretch/>
        </p:blipFill>
        <p:spPr bwMode="auto">
          <a:xfrm>
            <a:off x="2885168" y="3047869"/>
            <a:ext cx="1234311" cy="55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9D314E17-BE78-4733-82CE-B02590AA4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249190"/>
            <a:ext cx="9887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Multimedia</a:t>
            </a: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5A70D45-A006-4734-B928-5C624A4DB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92" y="4250309"/>
            <a:ext cx="1640525" cy="2769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Factory Automation</a:t>
            </a:r>
          </a:p>
        </p:txBody>
      </p:sp>
      <p:pic>
        <p:nvPicPr>
          <p:cNvPr id="28" name="1_2.wmv">
            <a:hlinkClick r:id="" action="ppaction://media"/>
            <a:extLst>
              <a:ext uri="{FF2B5EF4-FFF2-40B4-BE49-F238E27FC236}">
                <a16:creationId xmlns:a16="http://schemas.microsoft.com/office/drawing/2014/main" id="{E357495A-8967-47AF-B475-FD875BDE6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83986" y="2938728"/>
            <a:ext cx="1872323" cy="1053182"/>
          </a:xfrm>
          <a:prstGeom prst="rect">
            <a:avLst/>
          </a:prstGeom>
        </p:spPr>
      </p:pic>
      <p:pic>
        <p:nvPicPr>
          <p:cNvPr id="29" name="4.wmv">
            <a:hlinkClick r:id="" action="ppaction://media"/>
            <a:extLst>
              <a:ext uri="{FF2B5EF4-FFF2-40B4-BE49-F238E27FC236}">
                <a16:creationId xmlns:a16="http://schemas.microsoft.com/office/drawing/2014/main" id="{7D270E0B-CC7D-458C-9841-A67927E5A5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83986" y="4591732"/>
            <a:ext cx="1872323" cy="1053182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0FEB6AC-6010-485D-8FC5-61E8A5BF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72" y="4663072"/>
            <a:ext cx="1124392" cy="72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5">
            <a:extLst>
              <a:ext uri="{FF2B5EF4-FFF2-40B4-BE49-F238E27FC236}">
                <a16:creationId xmlns:a16="http://schemas.microsoft.com/office/drawing/2014/main" id="{DB6DC1D7-F009-4143-8707-3CDD6C35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7790" y="4250309"/>
            <a:ext cx="1543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Smartphones</a:t>
            </a:r>
          </a:p>
        </p:txBody>
      </p:sp>
      <p:pic>
        <p:nvPicPr>
          <p:cNvPr id="32" name="Picture 4" descr="http://www.healthcentral.com/common/images/1/19566_20826_5.jpg">
            <a:extLst>
              <a:ext uri="{FF2B5EF4-FFF2-40B4-BE49-F238E27FC236}">
                <a16:creationId xmlns:a16="http://schemas.microsoft.com/office/drawing/2014/main" id="{203B373D-6A60-4D5A-B1E5-747CA6FC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04" y="3063699"/>
            <a:ext cx="727958" cy="58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5">
            <a:extLst>
              <a:ext uri="{FF2B5EF4-FFF2-40B4-BE49-F238E27FC236}">
                <a16:creationId xmlns:a16="http://schemas.microsoft.com/office/drawing/2014/main" id="{41DBF4CD-1FBE-4852-B9C2-63540D0CB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2527" y="2623135"/>
            <a:ext cx="12145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Devices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B819A929-38B3-49F0-96F4-B3932AB71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6844" y="4249190"/>
            <a:ext cx="12913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Military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8B40AAF5-3121-4711-9329-6B2D0E695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50" y="4665667"/>
            <a:ext cx="1125611" cy="91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C:\Users\jinkyul\Desktop\그림\Nuclear_missile.png">
            <a:extLst>
              <a:ext uri="{FF2B5EF4-FFF2-40B4-BE49-F238E27FC236}">
                <a16:creationId xmlns:a16="http://schemas.microsoft.com/office/drawing/2014/main" id="{E22E1C3A-A89D-4885-8955-A5E828A88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5" b="20243"/>
          <a:stretch/>
        </p:blipFill>
        <p:spPr bwMode="auto">
          <a:xfrm>
            <a:off x="1315445" y="4663072"/>
            <a:ext cx="1203141" cy="60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 mute="1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  <p:bldLst>
      <p:bldP spid="22" grpId="0"/>
      <p:bldP spid="23" grpId="0" animBg="1"/>
      <p:bldP spid="24" grpId="0"/>
      <p:bldP spid="26" grpId="0"/>
      <p:bldP spid="27" grpId="0" animBg="1"/>
      <p:bldP spid="31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lvl="1" indent="-285750"/>
            <a:r>
              <a:rPr lang="en-US" altLang="ko-KR" dirty="0"/>
              <a:t>Important to produce accurate results </a:t>
            </a:r>
            <a:r>
              <a:rPr lang="en-US" altLang="ko-KR" b="1" u="sng" dirty="0"/>
              <a:t>before deadlines</a:t>
            </a:r>
          </a:p>
          <a:p>
            <a:pPr lvl="1" indent="-28575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pic>
        <p:nvPicPr>
          <p:cNvPr id="20" name="내 동영상.wmv">
            <a:hlinkClick r:id="" action="ppaction://media"/>
            <a:extLst>
              <a:ext uri="{FF2B5EF4-FFF2-40B4-BE49-F238E27FC236}">
                <a16:creationId xmlns:a16="http://schemas.microsoft.com/office/drawing/2014/main" id="{286202DE-A1F4-41B7-924A-33969F6DE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934" y="2456756"/>
            <a:ext cx="5467712" cy="3075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1EAF41-01EA-41DB-827C-C0453928E502}"/>
              </a:ext>
            </a:extLst>
          </p:cNvPr>
          <p:cNvSpPr txBox="1"/>
          <p:nvPr/>
        </p:nvSpPr>
        <p:spPr>
          <a:xfrm>
            <a:off x="6178448" y="5257833"/>
            <a:ext cx="12530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Honda</a:t>
            </a:r>
            <a:endParaRPr lang="ko-KR" altLang="en-US" sz="135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05157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lvl="1" indent="-285750"/>
            <a:r>
              <a:rPr lang="en-US" altLang="ko-KR" dirty="0"/>
              <a:t>Important to produce accurate results </a:t>
            </a:r>
            <a:r>
              <a:rPr lang="en-US" altLang="ko-KR" b="1" u="sng" dirty="0"/>
              <a:t>before deadlines</a:t>
            </a:r>
          </a:p>
          <a:p>
            <a:pPr lvl="1" indent="-28575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graphicFrame>
        <p:nvGraphicFramePr>
          <p:cNvPr id="6" name="내용 개체 틀 6">
            <a:extLst>
              <a:ext uri="{FF2B5EF4-FFF2-40B4-BE49-F238E27FC236}">
                <a16:creationId xmlns:a16="http://schemas.microsoft.com/office/drawing/2014/main" id="{37D7DFA7-DC96-4FFC-97B8-A6091F9214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0701273"/>
              </p:ext>
            </p:extLst>
          </p:nvPr>
        </p:nvGraphicFramePr>
        <p:xfrm>
          <a:off x="403752" y="3002972"/>
          <a:ext cx="4107586" cy="2776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37346294-E77C-4CDD-908B-2A33668D2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233339"/>
              </p:ext>
            </p:extLst>
          </p:nvPr>
        </p:nvGraphicFramePr>
        <p:xfrm>
          <a:off x="5067371" y="2987600"/>
          <a:ext cx="3957965" cy="2846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 descr="Vs 또는 대 아이콘격리 대결 기호입니다 게임 개념입니다 초이스의 편지 기호입니다 개념에 대한 스톡 벡터 아트 및 기타 이미지 -  iStock">
            <a:extLst>
              <a:ext uri="{FF2B5EF4-FFF2-40B4-BE49-F238E27FC236}">
                <a16:creationId xmlns:a16="http://schemas.microsoft.com/office/drawing/2014/main" id="{37A3426B-07DE-4108-8DE3-7757141E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05" y="2257089"/>
            <a:ext cx="1178299" cy="117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CA9214-52E4-4B62-8047-4538D0FE0551}"/>
              </a:ext>
            </a:extLst>
          </p:cNvPr>
          <p:cNvCxnSpPr>
            <a:cxnSpLocks/>
          </p:cNvCxnSpPr>
          <p:nvPr/>
        </p:nvCxnSpPr>
        <p:spPr>
          <a:xfrm flipH="1" flipV="1">
            <a:off x="956281" y="3543300"/>
            <a:ext cx="3028639" cy="1008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알람 시계">
            <a:extLst>
              <a:ext uri="{FF2B5EF4-FFF2-40B4-BE49-F238E27FC236}">
                <a16:creationId xmlns:a16="http://schemas.microsoft.com/office/drawing/2014/main" id="{18A040CE-A826-4B80-B854-25ED5EFC1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8712" y="3948149"/>
            <a:ext cx="626219" cy="62621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B9CD13-32B6-441A-82A4-042B5229B785}"/>
              </a:ext>
            </a:extLst>
          </p:cNvPr>
          <p:cNvCxnSpPr>
            <a:cxnSpLocks/>
          </p:cNvCxnSpPr>
          <p:nvPr/>
        </p:nvCxnSpPr>
        <p:spPr>
          <a:xfrm flipH="1">
            <a:off x="5660931" y="4357443"/>
            <a:ext cx="2694312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알람 시계">
            <a:extLst>
              <a:ext uri="{FF2B5EF4-FFF2-40B4-BE49-F238E27FC236}">
                <a16:creationId xmlns:a16="http://schemas.microsoft.com/office/drawing/2014/main" id="{875CEDE1-2D5E-41F2-9297-500388867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7095" y="3270534"/>
            <a:ext cx="626219" cy="62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6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Systems: </a:t>
            </a:r>
            <a:r>
              <a:rPr lang="en-US" altLang="ko-KR" i="1" dirty="0"/>
              <a:t>Research Topics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9" name="내용 개체 틀 28">
            <a:extLst>
              <a:ext uri="{FF2B5EF4-FFF2-40B4-BE49-F238E27FC236}">
                <a16:creationId xmlns:a16="http://schemas.microsoft.com/office/drawing/2014/main" id="{284B2211-1F40-4961-9D43-8AFA4E62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H="1">
            <a:off x="7350987" y="3686858"/>
            <a:ext cx="351639" cy="351639"/>
          </a:xfr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9942019-1585-4549-A58E-094E693A6771}"/>
              </a:ext>
            </a:extLst>
          </p:cNvPr>
          <p:cNvGrpSpPr/>
          <p:nvPr/>
        </p:nvGrpSpPr>
        <p:grpSpPr>
          <a:xfrm>
            <a:off x="1274198" y="2778906"/>
            <a:ext cx="3101297" cy="2779710"/>
            <a:chOff x="758936" y="2418956"/>
            <a:chExt cx="4646587" cy="411554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D364A5-4069-4B69-B2BD-68FB79DB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37" y="2418956"/>
              <a:ext cx="3859305" cy="39310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FD2F2C-C646-4A38-8888-93220FDB94EC}"/>
                </a:ext>
              </a:extLst>
            </p:cNvPr>
            <p:cNvSpPr txBox="1"/>
            <p:nvPr/>
          </p:nvSpPr>
          <p:spPr>
            <a:xfrm>
              <a:off x="758936" y="6226917"/>
              <a:ext cx="4646587" cy="3075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Cyber Physical Systems: Design Challenges, IEEE ISORC, 2008.</a:t>
              </a:r>
              <a:endParaRPr lang="ko-KR" altLang="en-US" sz="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F259FB-2D9E-4458-9E08-2AA909F3FC32}"/>
              </a:ext>
            </a:extLst>
          </p:cNvPr>
          <p:cNvSpPr txBox="1"/>
          <p:nvPr/>
        </p:nvSpPr>
        <p:spPr>
          <a:xfrm>
            <a:off x="38121" y="2887752"/>
            <a:ext cx="13437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pPr algn="r"/>
            <a:endParaRPr lang="en-US" altLang="ko-KR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algn="r"/>
            <a:r>
              <a:rPr lang="en-US" altLang="ko-K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E88660-F377-4BCC-8BBC-E6B7A832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494" y="3196399"/>
            <a:ext cx="316103" cy="3161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AFEA68-1A62-4151-B2C7-2CD7C7418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842" y="2692003"/>
            <a:ext cx="316103" cy="31610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FEA5F3-831E-4852-AE6A-EACEFC0AB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460" y="3767385"/>
            <a:ext cx="305718" cy="3057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265A79-86F0-4F57-9A4C-8A79E3FAF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757" y="2664124"/>
            <a:ext cx="316103" cy="31610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409A2B9-9804-4363-BE9A-D191C25D2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937" y="3188259"/>
            <a:ext cx="332118" cy="332118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072F361-5A7C-4DE4-991D-A4B352FC057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568944" y="2850055"/>
            <a:ext cx="701579" cy="333199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52BC31-CE27-444D-8A6C-304A6C01A2D1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725197" y="2822175"/>
            <a:ext cx="666560" cy="343665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BD4BAB-20FB-4E3D-84E7-360FD84A300B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6676941" y="3354318"/>
            <a:ext cx="690996" cy="132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522489-BBF5-484D-82B2-9B112143DA4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557597" y="3353542"/>
            <a:ext cx="744569" cy="908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2EF930-E13C-49B8-8DA7-FA605BEF010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5555178" y="3639387"/>
            <a:ext cx="770124" cy="280858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209D871-F1F5-4486-9C0F-45B5507431EE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6676941" y="3639386"/>
            <a:ext cx="674046" cy="223292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8596568-E9AD-4F35-9FCA-D68F72BB44F0}"/>
              </a:ext>
            </a:extLst>
          </p:cNvPr>
          <p:cNvGrpSpPr/>
          <p:nvPr/>
        </p:nvGrpSpPr>
        <p:grpSpPr>
          <a:xfrm>
            <a:off x="4995573" y="4486598"/>
            <a:ext cx="3137373" cy="1165899"/>
            <a:chOff x="6660764" y="4839130"/>
            <a:chExt cx="4183164" cy="155453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9686BD9-59ED-46B8-BB03-391E5C7E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0764" y="4839130"/>
              <a:ext cx="4134668" cy="1140626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BBC601-05BC-4CCE-9D7C-035712108D2B}"/>
                </a:ext>
              </a:extLst>
            </p:cNvPr>
            <p:cNvSpPr txBox="1"/>
            <p:nvPr/>
          </p:nvSpPr>
          <p:spPr>
            <a:xfrm>
              <a:off x="6708865" y="5962775"/>
              <a:ext cx="413506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MC-SDN: Supporting Mixed-Criticality Real-Time Communication </a:t>
              </a:r>
            </a:p>
            <a:p>
              <a:r>
                <a:rPr lang="en-US" altLang="ko-KR" sz="7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Using Software-Defined Networking, IEEE IoT Journal, 2019.</a:t>
              </a:r>
              <a:endParaRPr lang="ko-KR" altLang="en-US" sz="7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양쪽 대괄호 91">
            <a:extLst>
              <a:ext uri="{FF2B5EF4-FFF2-40B4-BE49-F238E27FC236}">
                <a16:creationId xmlns:a16="http://schemas.microsoft.com/office/drawing/2014/main" id="{7077E347-1015-4B79-8308-2984845A54B2}"/>
              </a:ext>
            </a:extLst>
          </p:cNvPr>
          <p:cNvSpPr/>
          <p:nvPr/>
        </p:nvSpPr>
        <p:spPr>
          <a:xfrm rot="5400000">
            <a:off x="2310592" y="215381"/>
            <a:ext cx="701752" cy="3487413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 </a:t>
            </a:r>
            <a:r>
              <a:rPr lang="en-US" altLang="ko-KR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time-predictable </a:t>
            </a:r>
          </a:p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computing systems</a:t>
            </a:r>
          </a:p>
        </p:txBody>
      </p:sp>
      <p:sp>
        <p:nvSpPr>
          <p:cNvPr id="94" name="양쪽 대괄호 93">
            <a:extLst>
              <a:ext uri="{FF2B5EF4-FFF2-40B4-BE49-F238E27FC236}">
                <a16:creationId xmlns:a16="http://schemas.microsoft.com/office/drawing/2014/main" id="{4CA3B304-2373-4CCD-BAD8-7BB7992F2EF5}"/>
              </a:ext>
            </a:extLst>
          </p:cNvPr>
          <p:cNvSpPr/>
          <p:nvPr/>
        </p:nvSpPr>
        <p:spPr>
          <a:xfrm rot="5400000">
            <a:off x="6194061" y="117524"/>
            <a:ext cx="701752" cy="3661802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Timing guarantee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and </a:t>
            </a:r>
            <a:r>
              <a:rPr lang="en-US" altLang="ko-KR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analysis</a:t>
            </a:r>
          </a:p>
          <a:p>
            <a:pPr algn="ct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computing systems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5C65905-1DBC-4815-A55A-D2D82E661799}"/>
              </a:ext>
            </a:extLst>
          </p:cNvPr>
          <p:cNvGrpSpPr/>
          <p:nvPr/>
        </p:nvGrpSpPr>
        <p:grpSpPr>
          <a:xfrm>
            <a:off x="4331046" y="1710562"/>
            <a:ext cx="488033" cy="488033"/>
            <a:chOff x="5774727" y="1117576"/>
            <a:chExt cx="650711" cy="65071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FBD384-FA91-44F7-8184-459975674AE1}"/>
                </a:ext>
              </a:extLst>
            </p:cNvPr>
            <p:cNvSpPr/>
            <p:nvPr/>
          </p:nvSpPr>
          <p:spPr>
            <a:xfrm>
              <a:off x="5774727" y="1117576"/>
              <a:ext cx="650711" cy="650711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D39CB54-8237-4617-A66A-3638E297C199}"/>
                </a:ext>
              </a:extLst>
            </p:cNvPr>
            <p:cNvSpPr/>
            <p:nvPr/>
          </p:nvSpPr>
          <p:spPr>
            <a:xfrm>
              <a:off x="5860118" y="1189519"/>
              <a:ext cx="488890" cy="4888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100" b="1" dirty="0"/>
                <a:t>+</a:t>
              </a:r>
              <a:endParaRPr lang="ko-KR" altLang="en-US" sz="2100" b="1" dirty="0"/>
            </a:p>
          </p:txBody>
        </p:sp>
      </p:grpSp>
      <p:pic>
        <p:nvPicPr>
          <p:cNvPr id="12" name="그래픽 11" descr="알람 시계">
            <a:extLst>
              <a:ext uri="{FF2B5EF4-FFF2-40B4-BE49-F238E27FC236}">
                <a16:creationId xmlns:a16="http://schemas.microsoft.com/office/drawing/2014/main" id="{980E3918-9532-4E87-8540-D0F07CFCD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3530" y="3004141"/>
            <a:ext cx="752525" cy="7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5B982A6-3AA4-9110-0605-F4108C2A71A1}"/>
              </a:ext>
            </a:extLst>
          </p:cNvPr>
          <p:cNvCxnSpPr/>
          <p:nvPr/>
        </p:nvCxnSpPr>
        <p:spPr>
          <a:xfrm>
            <a:off x="3893737" y="4807844"/>
            <a:ext cx="33008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FF7B78A-6379-D028-071B-1AC2E3DDDD75}"/>
              </a:ext>
            </a:extLst>
          </p:cNvPr>
          <p:cNvCxnSpPr>
            <a:cxnSpLocks/>
          </p:cNvCxnSpPr>
          <p:nvPr/>
        </p:nvCxnSpPr>
        <p:spPr>
          <a:xfrm flipV="1">
            <a:off x="3893737" y="2275659"/>
            <a:ext cx="0" cy="2532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6F58EDC-FAB0-F8D0-8033-7EA9FB4B010D}"/>
              </a:ext>
            </a:extLst>
          </p:cNvPr>
          <p:cNvCxnSpPr>
            <a:cxnSpLocks/>
          </p:cNvCxnSpPr>
          <p:nvPr/>
        </p:nvCxnSpPr>
        <p:spPr>
          <a:xfrm flipH="1">
            <a:off x="2386484" y="4818131"/>
            <a:ext cx="1507253" cy="1381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75859B2-3747-88CE-EE8D-AB7AABC54D1C}"/>
              </a:ext>
            </a:extLst>
          </p:cNvPr>
          <p:cNvSpPr txBox="1"/>
          <p:nvPr/>
        </p:nvSpPr>
        <p:spPr>
          <a:xfrm>
            <a:off x="3978426" y="2205458"/>
            <a:ext cx="156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A43E3-9D6B-DD1E-4DB3-DC02E8433973}"/>
              </a:ext>
            </a:extLst>
          </p:cNvPr>
          <p:cNvSpPr txBox="1"/>
          <p:nvPr/>
        </p:nvSpPr>
        <p:spPr>
          <a:xfrm>
            <a:off x="648590" y="5856196"/>
            <a:ext cx="188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model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F42CF-1980-DE93-897B-39F7B6EFCAAC}"/>
              </a:ext>
            </a:extLst>
          </p:cNvPr>
          <p:cNvSpPr txBox="1"/>
          <p:nvPr/>
        </p:nvSpPr>
        <p:spPr>
          <a:xfrm>
            <a:off x="6412651" y="4820860"/>
            <a:ext cx="1887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BBBCD6-A621-612C-9877-C60E64778631}"/>
              </a:ext>
            </a:extLst>
          </p:cNvPr>
          <p:cNvSpPr txBox="1"/>
          <p:nvPr/>
        </p:nvSpPr>
        <p:spPr>
          <a:xfrm>
            <a:off x="1643462" y="1162193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35">
            <a:extLst>
              <a:ext uri="{FF2B5EF4-FFF2-40B4-BE49-F238E27FC236}">
                <a16:creationId xmlns:a16="http://schemas.microsoft.com/office/drawing/2014/main" id="{3D75F1AC-6512-713C-0733-DEE7D34D9CDF}"/>
              </a:ext>
            </a:extLst>
          </p:cNvPr>
          <p:cNvSpPr/>
          <p:nvPr/>
        </p:nvSpPr>
        <p:spPr>
          <a:xfrm>
            <a:off x="4170409" y="5883346"/>
            <a:ext cx="471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contents are 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798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819807"/>
            <a:ext cx="2582588" cy="5884598"/>
          </a:xfrm>
        </p:spPr>
        <p:txBody>
          <a:bodyPr/>
          <a:lstStyle/>
          <a:p>
            <a:r>
              <a:rPr lang="en-US" altLang="ko-KR" dirty="0"/>
              <a:t>Task models</a:t>
            </a:r>
          </a:p>
          <a:p>
            <a:pPr lvl="1"/>
            <a:r>
              <a:rPr lang="en-US" altLang="ko-KR" dirty="0"/>
              <a:t>Single job</a:t>
            </a:r>
          </a:p>
          <a:p>
            <a:pPr lvl="1"/>
            <a:r>
              <a:rPr lang="en-US" altLang="ko-KR" dirty="0"/>
              <a:t>Aperiodic</a:t>
            </a:r>
          </a:p>
          <a:p>
            <a:pPr lvl="1"/>
            <a:r>
              <a:rPr lang="en-US" altLang="ko-KR" dirty="0"/>
              <a:t>Sporadic</a:t>
            </a:r>
          </a:p>
          <a:p>
            <a:pPr lvl="1"/>
            <a:r>
              <a:rPr lang="en-US" altLang="ko-KR" dirty="0"/>
              <a:t>Periodic</a:t>
            </a:r>
          </a:p>
          <a:p>
            <a:pPr lvl="1"/>
            <a:r>
              <a:rPr lang="en-US" altLang="ko-KR" dirty="0"/>
              <a:t>DAG-structured</a:t>
            </a:r>
          </a:p>
          <a:p>
            <a:pPr lvl="1"/>
            <a:r>
              <a:rPr lang="en-US" altLang="ko-KR" dirty="0"/>
              <a:t>Gang-structured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24B8A62-A2BC-B1CB-121A-FBE6E66156CB}"/>
              </a:ext>
            </a:extLst>
          </p:cNvPr>
          <p:cNvSpPr txBox="1">
            <a:spLocks/>
          </p:cNvSpPr>
          <p:nvPr/>
        </p:nvSpPr>
        <p:spPr>
          <a:xfrm>
            <a:off x="2843409" y="819807"/>
            <a:ext cx="2918564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Constraints</a:t>
            </a:r>
          </a:p>
          <a:p>
            <a:pPr lvl="1"/>
            <a:r>
              <a:rPr lang="en-US" altLang="ko-KR" dirty="0"/>
              <a:t>Precedence</a:t>
            </a:r>
          </a:p>
          <a:p>
            <a:pPr lvl="1"/>
            <a:r>
              <a:rPr lang="en-US" altLang="ko-KR" dirty="0"/>
              <a:t>Shared resources</a:t>
            </a:r>
          </a:p>
          <a:p>
            <a:pPr lvl="1"/>
            <a:r>
              <a:rPr lang="en-US" altLang="ko-KR" dirty="0"/>
              <a:t>Self-suspensions</a:t>
            </a:r>
          </a:p>
          <a:p>
            <a:pPr lvl="1"/>
            <a:r>
              <a:rPr lang="en-US" altLang="ko-KR" dirty="0"/>
              <a:t>Mode changes</a:t>
            </a:r>
          </a:p>
          <a:p>
            <a:pPr lvl="1"/>
            <a:r>
              <a:rPr lang="en-US" altLang="ko-KR" dirty="0"/>
              <a:t>Fully preemptive</a:t>
            </a:r>
          </a:p>
          <a:p>
            <a:pPr lvl="1"/>
            <a:r>
              <a:rPr lang="en-US" altLang="ko-KR" dirty="0"/>
              <a:t>Fully non-preemptive</a:t>
            </a:r>
          </a:p>
          <a:p>
            <a:pPr lvl="1"/>
            <a:r>
              <a:rPr lang="en-US" altLang="ko-KR" dirty="0"/>
              <a:t>Limited preemptive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9B47936-D87B-16DC-B6A3-FAD6947C9F13}"/>
              </a:ext>
            </a:extLst>
          </p:cNvPr>
          <p:cNvSpPr txBox="1">
            <a:spLocks/>
          </p:cNvSpPr>
          <p:nvPr/>
        </p:nvSpPr>
        <p:spPr>
          <a:xfrm>
            <a:off x="5676378" y="821247"/>
            <a:ext cx="2918564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Platforms</a:t>
            </a:r>
          </a:p>
          <a:p>
            <a:pPr lvl="1"/>
            <a:r>
              <a:rPr lang="en-US" altLang="ko-KR" dirty="0"/>
              <a:t>Uniprocessor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Multiprocessor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GPU + CPU</a:t>
            </a:r>
          </a:p>
          <a:p>
            <a:pPr lvl="1"/>
            <a:r>
              <a:rPr lang="en-US" altLang="ko-KR" dirty="0"/>
              <a:t>Distributed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9328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F5F1B74F-905C-5E92-DF79-B1ACE17108B6}"/>
              </a:ext>
            </a:extLst>
          </p:cNvPr>
          <p:cNvGrpSpPr>
            <a:grpSpLocks/>
          </p:cNvGrpSpPr>
          <p:nvPr/>
        </p:nvGrpSpPr>
        <p:grpSpPr bwMode="auto">
          <a:xfrm>
            <a:off x="1279009" y="2727424"/>
            <a:ext cx="2895600" cy="1752600"/>
            <a:chOff x="384" y="1584"/>
            <a:chExt cx="1824" cy="1104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3DB66EF0-92E4-D646-5649-76E332EBDA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584"/>
              <a:ext cx="1824" cy="1104"/>
              <a:chOff x="576" y="1392"/>
              <a:chExt cx="1824" cy="1104"/>
            </a:xfrm>
          </p:grpSpPr>
          <p:sp>
            <p:nvSpPr>
              <p:cNvPr id="7" name="Line 7">
                <a:extLst>
                  <a:ext uri="{FF2B5EF4-FFF2-40B4-BE49-F238E27FC236}">
                    <a16:creationId xmlns:a16="http://schemas.microsoft.com/office/drawing/2014/main" id="{69D8382A-7A85-0E39-117B-A3CF19E7F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2496"/>
                <a:ext cx="1824" cy="0"/>
              </a:xfrm>
              <a:prstGeom prst="line">
                <a:avLst/>
              </a:prstGeom>
              <a:noFill/>
              <a:ln w="28575">
                <a:solidFill>
                  <a:srgbClr val="4B4B4B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" name="Line 8">
                <a:extLst>
                  <a:ext uri="{FF2B5EF4-FFF2-40B4-BE49-F238E27FC236}">
                    <a16:creationId xmlns:a16="http://schemas.microsoft.com/office/drawing/2014/main" id="{A9537738-DB47-F53F-3B46-06B5644CB9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392"/>
                <a:ext cx="182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" name="Line 9">
                <a:extLst>
                  <a:ext uri="{FF2B5EF4-FFF2-40B4-BE49-F238E27FC236}">
                    <a16:creationId xmlns:a16="http://schemas.microsoft.com/office/drawing/2014/main" id="{1BC07DD8-6628-F987-9CDE-179BFDEBD8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00" y="1392"/>
                <a:ext cx="0" cy="1104"/>
              </a:xfrm>
              <a:prstGeom prst="line">
                <a:avLst/>
              </a:prstGeom>
              <a:noFill/>
              <a:ln w="28575">
                <a:solidFill>
                  <a:srgbClr val="4B4B4B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" name="Line 10">
                <a:extLst>
                  <a:ext uri="{FF2B5EF4-FFF2-40B4-BE49-F238E27FC236}">
                    <a16:creationId xmlns:a16="http://schemas.microsoft.com/office/drawing/2014/main" id="{6555D619-DEA2-BBDF-5089-9C779F9478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6" y="1392"/>
                <a:ext cx="0" cy="110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1" name="Rectangle 34">
                <a:extLst>
                  <a:ext uri="{FF2B5EF4-FFF2-40B4-BE49-F238E27FC236}">
                    <a16:creationId xmlns:a16="http://schemas.microsoft.com/office/drawing/2014/main" id="{C31517AE-CBDF-1737-311B-6F2931040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1392"/>
                <a:ext cx="1824" cy="1104"/>
              </a:xfrm>
              <a:prstGeom prst="rect">
                <a:avLst/>
              </a:prstGeom>
              <a:solidFill>
                <a:srgbClr val="1F1F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ea typeface="굴림" charset="-127"/>
                </a:endParaRPr>
              </a:p>
            </p:txBody>
          </p:sp>
        </p:grpSp>
        <p:pic>
          <p:nvPicPr>
            <p:cNvPr id="6" name="Picture 12" descr="cart_pend_anim1">
              <a:extLst>
                <a:ext uri="{FF2B5EF4-FFF2-40B4-BE49-F238E27FC236}">
                  <a16:creationId xmlns:a16="http://schemas.microsoft.com/office/drawing/2014/main" id="{B7555C4C-890D-0712-E0B3-6A80C9ADD93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2" y="1632"/>
              <a:ext cx="1728" cy="1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35">
            <a:extLst>
              <a:ext uri="{FF2B5EF4-FFF2-40B4-BE49-F238E27FC236}">
                <a16:creationId xmlns:a16="http://schemas.microsoft.com/office/drawing/2014/main" id="{A07B5D1C-7EF8-84F9-6163-FA8E08BC7E99}"/>
              </a:ext>
            </a:extLst>
          </p:cNvPr>
          <p:cNvSpPr/>
          <p:nvPr/>
        </p:nvSpPr>
        <p:spPr>
          <a:xfrm>
            <a:off x="1270398" y="4250352"/>
            <a:ext cx="30482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i="1" dirty="0"/>
              <a:t>Source: http://aar.faculty.asu.edu/research/mosart/mosart.html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471FA1-5B70-3173-6E3A-5FEE6F2DEB70}"/>
              </a:ext>
            </a:extLst>
          </p:cNvPr>
          <p:cNvSpPr txBox="1"/>
          <p:nvPr/>
        </p:nvSpPr>
        <p:spPr>
          <a:xfrm rot="5400000">
            <a:off x="-63990" y="371406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A2A27C-FBC3-F021-24E9-ACFC3E7E5B28}"/>
              </a:ext>
            </a:extLst>
          </p:cNvPr>
          <p:cNvSpPr txBox="1"/>
          <p:nvPr/>
        </p:nvSpPr>
        <p:spPr>
          <a:xfrm>
            <a:off x="1798345" y="2043946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control law</a:t>
            </a:r>
          </a:p>
          <a:p>
            <a:pPr algn="ctr"/>
            <a:r>
              <a:rPr lang="en-US" sz="1400" dirty="0"/>
              <a:t>computation</a:t>
            </a:r>
          </a:p>
        </p:txBody>
      </p:sp>
      <p:cxnSp>
        <p:nvCxnSpPr>
          <p:cNvPr id="15" name="Straight Arrow Connector 39">
            <a:extLst>
              <a:ext uri="{FF2B5EF4-FFF2-40B4-BE49-F238E27FC236}">
                <a16:creationId xmlns:a16="http://schemas.microsoft.com/office/drawing/2014/main" id="{6D3581CC-0911-AB79-A638-C56BA6614C34}"/>
              </a:ext>
            </a:extLst>
          </p:cNvPr>
          <p:cNvCxnSpPr/>
          <p:nvPr/>
        </p:nvCxnSpPr>
        <p:spPr>
          <a:xfrm flipH="1">
            <a:off x="799872" y="3543920"/>
            <a:ext cx="432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B1FC34-2B20-0CA7-32B1-D2F0ED25214D}"/>
              </a:ext>
            </a:extLst>
          </p:cNvPr>
          <p:cNvSpPr txBox="1"/>
          <p:nvPr/>
        </p:nvSpPr>
        <p:spPr>
          <a:xfrm>
            <a:off x="1355209" y="2053817"/>
            <a:ext cx="684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A/D</a:t>
            </a:r>
          </a:p>
        </p:txBody>
      </p:sp>
      <p:cxnSp>
        <p:nvCxnSpPr>
          <p:cNvPr id="17" name="Straight Arrow Connector 41">
            <a:extLst>
              <a:ext uri="{FF2B5EF4-FFF2-40B4-BE49-F238E27FC236}">
                <a16:creationId xmlns:a16="http://schemas.microsoft.com/office/drawing/2014/main" id="{FB22E64F-F3A7-579A-1809-FFBBFA46DBCC}"/>
              </a:ext>
            </a:extLst>
          </p:cNvPr>
          <p:cNvCxnSpPr/>
          <p:nvPr/>
        </p:nvCxnSpPr>
        <p:spPr>
          <a:xfrm flipV="1">
            <a:off x="610213" y="2391792"/>
            <a:ext cx="0" cy="72008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42">
            <a:extLst>
              <a:ext uri="{FF2B5EF4-FFF2-40B4-BE49-F238E27FC236}">
                <a16:creationId xmlns:a16="http://schemas.microsoft.com/office/drawing/2014/main" id="{70F2F5BE-2EBB-755C-F54D-5718AA9DF0CB}"/>
              </a:ext>
            </a:extLst>
          </p:cNvPr>
          <p:cNvCxnSpPr/>
          <p:nvPr/>
        </p:nvCxnSpPr>
        <p:spPr>
          <a:xfrm>
            <a:off x="610213" y="2391792"/>
            <a:ext cx="15121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3">
            <a:extLst>
              <a:ext uri="{FF2B5EF4-FFF2-40B4-BE49-F238E27FC236}">
                <a16:creationId xmlns:a16="http://schemas.microsoft.com/office/drawing/2014/main" id="{AC114E87-6BC5-A5A4-0326-00666F04A1B2}"/>
              </a:ext>
            </a:extLst>
          </p:cNvPr>
          <p:cNvCxnSpPr/>
          <p:nvPr/>
        </p:nvCxnSpPr>
        <p:spPr>
          <a:xfrm flipH="1">
            <a:off x="610213" y="1815728"/>
            <a:ext cx="5630" cy="57606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A1EE88-00A5-7946-77BF-0F29AB954785}"/>
              </a:ext>
            </a:extLst>
          </p:cNvPr>
          <p:cNvSpPr txBox="1"/>
          <p:nvPr/>
        </p:nvSpPr>
        <p:spPr>
          <a:xfrm>
            <a:off x="466197" y="145568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reference input</a:t>
            </a:r>
          </a:p>
        </p:txBody>
      </p:sp>
      <p:cxnSp>
        <p:nvCxnSpPr>
          <p:cNvPr id="21" name="Straight Arrow Connector 45">
            <a:extLst>
              <a:ext uri="{FF2B5EF4-FFF2-40B4-BE49-F238E27FC236}">
                <a16:creationId xmlns:a16="http://schemas.microsoft.com/office/drawing/2014/main" id="{3DC67BBF-256E-7C24-AF4E-3A1576937619}"/>
              </a:ext>
            </a:extLst>
          </p:cNvPr>
          <p:cNvCxnSpPr/>
          <p:nvPr/>
        </p:nvCxnSpPr>
        <p:spPr>
          <a:xfrm>
            <a:off x="3534921" y="2391792"/>
            <a:ext cx="121575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E5FAE57-47E0-B6BE-E223-0B32902BAC7A}"/>
              </a:ext>
            </a:extLst>
          </p:cNvPr>
          <p:cNvSpPr txBox="1"/>
          <p:nvPr/>
        </p:nvSpPr>
        <p:spPr>
          <a:xfrm>
            <a:off x="3958585" y="2084015"/>
            <a:ext cx="684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D/A</a:t>
            </a:r>
          </a:p>
        </p:txBody>
      </p:sp>
      <p:cxnSp>
        <p:nvCxnSpPr>
          <p:cNvPr id="23" name="Straight Arrow Connector 47">
            <a:extLst>
              <a:ext uri="{FF2B5EF4-FFF2-40B4-BE49-F238E27FC236}">
                <a16:creationId xmlns:a16="http://schemas.microsoft.com/office/drawing/2014/main" id="{6A9E569C-43A0-71FD-C0B4-8B9BA5E14E7C}"/>
              </a:ext>
            </a:extLst>
          </p:cNvPr>
          <p:cNvCxnSpPr/>
          <p:nvPr/>
        </p:nvCxnSpPr>
        <p:spPr>
          <a:xfrm>
            <a:off x="4750673" y="2391792"/>
            <a:ext cx="0" cy="864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48">
            <a:extLst>
              <a:ext uri="{FF2B5EF4-FFF2-40B4-BE49-F238E27FC236}">
                <a16:creationId xmlns:a16="http://schemas.microsoft.com/office/drawing/2014/main" id="{B974C234-730B-0038-48B9-09E817313D9E}"/>
              </a:ext>
            </a:extLst>
          </p:cNvPr>
          <p:cNvCxnSpPr/>
          <p:nvPr/>
        </p:nvCxnSpPr>
        <p:spPr>
          <a:xfrm flipH="1">
            <a:off x="4174609" y="3543920"/>
            <a:ext cx="4320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19AFD20-E842-0407-F020-55326A75E54F}"/>
              </a:ext>
            </a:extLst>
          </p:cNvPr>
          <p:cNvCxnSpPr/>
          <p:nvPr/>
        </p:nvCxnSpPr>
        <p:spPr>
          <a:xfrm flipV="1">
            <a:off x="1891344" y="6143152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985DB7-B441-16B9-9E33-CC98D43FAD7A}"/>
              </a:ext>
            </a:extLst>
          </p:cNvPr>
          <p:cNvSpPr txBox="1"/>
          <p:nvPr/>
        </p:nvSpPr>
        <p:spPr>
          <a:xfrm>
            <a:off x="4784648" y="6070126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FF97A7-211D-B326-FC90-37F108B01557}"/>
              </a:ext>
            </a:extLst>
          </p:cNvPr>
          <p:cNvSpPr txBox="1"/>
          <p:nvPr/>
        </p:nvSpPr>
        <p:spPr>
          <a:xfrm>
            <a:off x="2548426" y="5605381"/>
            <a:ext cx="107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=4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D7D0DA-B62C-B7C5-1546-D6E7961F3228}"/>
              </a:ext>
            </a:extLst>
          </p:cNvPr>
          <p:cNvSpPr txBox="1"/>
          <p:nvPr/>
        </p:nvSpPr>
        <p:spPr>
          <a:xfrm>
            <a:off x="2598620" y="6083626"/>
            <a:ext cx="872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=5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19714E-70E2-847A-147B-3697F7AEA9E2}"/>
              </a:ext>
            </a:extLst>
          </p:cNvPr>
          <p:cNvSpPr txBox="1"/>
          <p:nvPr/>
        </p:nvSpPr>
        <p:spPr>
          <a:xfrm>
            <a:off x="6887805" y="6078307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D9AA26-C324-DB48-6965-77B8B99BB7F3}"/>
              </a:ext>
            </a:extLst>
          </p:cNvPr>
          <p:cNvSpPr txBox="1"/>
          <p:nvPr/>
        </p:nvSpPr>
        <p:spPr>
          <a:xfrm>
            <a:off x="567175" y="5322769"/>
            <a:ext cx="122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565A5-A0E0-A19C-E8C4-9DE7643D9FFF}"/>
              </a:ext>
            </a:extLst>
          </p:cNvPr>
          <p:cNvSpPr txBox="1"/>
          <p:nvPr/>
        </p:nvSpPr>
        <p:spPr>
          <a:xfrm>
            <a:off x="406843" y="5714294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Task 1</a:t>
            </a:r>
          </a:p>
        </p:txBody>
      </p:sp>
      <p:cxnSp>
        <p:nvCxnSpPr>
          <p:cNvPr id="32" name="직선 화살표 연결선 4">
            <a:extLst>
              <a:ext uri="{FF2B5EF4-FFF2-40B4-BE49-F238E27FC236}">
                <a16:creationId xmlns:a16="http://schemas.microsoft.com/office/drawing/2014/main" id="{0F78D5A3-896B-2D4D-F421-5520357EE2D5}"/>
              </a:ext>
            </a:extLst>
          </p:cNvPr>
          <p:cNvCxnSpPr/>
          <p:nvPr/>
        </p:nvCxnSpPr>
        <p:spPr>
          <a:xfrm>
            <a:off x="1954423" y="5677966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CEA31F-82AD-B48D-1CB9-225794173DE7}"/>
              </a:ext>
            </a:extLst>
          </p:cNvPr>
          <p:cNvSpPr txBox="1"/>
          <p:nvPr/>
        </p:nvSpPr>
        <p:spPr>
          <a:xfrm>
            <a:off x="4714876" y="5607306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B14C95-705F-D649-452D-89A379E04590}"/>
              </a:ext>
            </a:extLst>
          </p:cNvPr>
          <p:cNvSpPr txBox="1"/>
          <p:nvPr/>
        </p:nvSpPr>
        <p:spPr>
          <a:xfrm>
            <a:off x="6788535" y="5594946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cxnSp>
        <p:nvCxnSpPr>
          <p:cNvPr id="35" name="Straight Arrow Connector 55">
            <a:extLst>
              <a:ext uri="{FF2B5EF4-FFF2-40B4-BE49-F238E27FC236}">
                <a16:creationId xmlns:a16="http://schemas.microsoft.com/office/drawing/2014/main" id="{848D0921-6067-179E-5C8A-9A3832A8ED40}"/>
              </a:ext>
            </a:extLst>
          </p:cNvPr>
          <p:cNvCxnSpPr/>
          <p:nvPr/>
        </p:nvCxnSpPr>
        <p:spPr>
          <a:xfrm>
            <a:off x="1583860" y="5556644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56">
            <a:extLst>
              <a:ext uri="{FF2B5EF4-FFF2-40B4-BE49-F238E27FC236}">
                <a16:creationId xmlns:a16="http://schemas.microsoft.com/office/drawing/2014/main" id="{D24C7FE3-7756-F042-F26B-1F1DF70F8E25}"/>
              </a:ext>
            </a:extLst>
          </p:cNvPr>
          <p:cNvSpPr/>
          <p:nvPr/>
        </p:nvSpPr>
        <p:spPr>
          <a:xfrm>
            <a:off x="2389131" y="522484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58">
            <a:extLst>
              <a:ext uri="{FF2B5EF4-FFF2-40B4-BE49-F238E27FC236}">
                <a16:creationId xmlns:a16="http://schemas.microsoft.com/office/drawing/2014/main" id="{AC7465C4-651B-09A0-C54D-90F1A59633BD}"/>
              </a:ext>
            </a:extLst>
          </p:cNvPr>
          <p:cNvSpPr/>
          <p:nvPr/>
        </p:nvSpPr>
        <p:spPr>
          <a:xfrm>
            <a:off x="2784534" y="522484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직선 화살표 연결선 17">
            <a:extLst>
              <a:ext uri="{FF2B5EF4-FFF2-40B4-BE49-F238E27FC236}">
                <a16:creationId xmlns:a16="http://schemas.microsoft.com/office/drawing/2014/main" id="{AAD1CB0B-5272-1377-3456-330254911600}"/>
              </a:ext>
            </a:extLst>
          </p:cNvPr>
          <p:cNvCxnSpPr/>
          <p:nvPr/>
        </p:nvCxnSpPr>
        <p:spPr>
          <a:xfrm rot="5400000">
            <a:off x="1846004" y="5401399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17">
            <a:extLst>
              <a:ext uri="{FF2B5EF4-FFF2-40B4-BE49-F238E27FC236}">
                <a16:creationId xmlns:a16="http://schemas.microsoft.com/office/drawing/2014/main" id="{35CD6202-981F-B47F-0233-591E5050A0BC}"/>
              </a:ext>
            </a:extLst>
          </p:cNvPr>
          <p:cNvCxnSpPr/>
          <p:nvPr/>
        </p:nvCxnSpPr>
        <p:spPr>
          <a:xfrm rot="5400000">
            <a:off x="3850351" y="542687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17">
            <a:extLst>
              <a:ext uri="{FF2B5EF4-FFF2-40B4-BE49-F238E27FC236}">
                <a16:creationId xmlns:a16="http://schemas.microsoft.com/office/drawing/2014/main" id="{272E9EEF-EC89-00C5-DCE4-F463A26993D8}"/>
              </a:ext>
            </a:extLst>
          </p:cNvPr>
          <p:cNvCxnSpPr/>
          <p:nvPr/>
        </p:nvCxnSpPr>
        <p:spPr>
          <a:xfrm rot="5400000">
            <a:off x="3503113" y="5427668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">
            <a:extLst>
              <a:ext uri="{FF2B5EF4-FFF2-40B4-BE49-F238E27FC236}">
                <a16:creationId xmlns:a16="http://schemas.microsoft.com/office/drawing/2014/main" id="{8206E255-A33E-0D18-9233-29A3B70BEA70}"/>
              </a:ext>
            </a:extLst>
          </p:cNvPr>
          <p:cNvCxnSpPr/>
          <p:nvPr/>
        </p:nvCxnSpPr>
        <p:spPr>
          <a:xfrm flipV="1">
            <a:off x="3988591" y="6151551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">
            <a:extLst>
              <a:ext uri="{FF2B5EF4-FFF2-40B4-BE49-F238E27FC236}">
                <a16:creationId xmlns:a16="http://schemas.microsoft.com/office/drawing/2014/main" id="{0BF70D35-B915-1626-9080-C5E1C555739F}"/>
              </a:ext>
            </a:extLst>
          </p:cNvPr>
          <p:cNvCxnSpPr/>
          <p:nvPr/>
        </p:nvCxnSpPr>
        <p:spPr>
          <a:xfrm flipV="1">
            <a:off x="6091268" y="6143152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17">
            <a:extLst>
              <a:ext uri="{FF2B5EF4-FFF2-40B4-BE49-F238E27FC236}">
                <a16:creationId xmlns:a16="http://schemas.microsoft.com/office/drawing/2014/main" id="{00E406FC-360C-35B5-F8DD-3487F84AA4A2}"/>
              </a:ext>
            </a:extLst>
          </p:cNvPr>
          <p:cNvCxnSpPr/>
          <p:nvPr/>
        </p:nvCxnSpPr>
        <p:spPr>
          <a:xfrm rot="5400000">
            <a:off x="5951654" y="540484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17">
            <a:extLst>
              <a:ext uri="{FF2B5EF4-FFF2-40B4-BE49-F238E27FC236}">
                <a16:creationId xmlns:a16="http://schemas.microsoft.com/office/drawing/2014/main" id="{0C9E8353-EBCA-8A84-EB77-D90879B10B39}"/>
              </a:ext>
            </a:extLst>
          </p:cNvPr>
          <p:cNvCxnSpPr/>
          <p:nvPr/>
        </p:nvCxnSpPr>
        <p:spPr>
          <a:xfrm rot="5400000">
            <a:off x="5507462" y="541721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17">
            <a:extLst>
              <a:ext uri="{FF2B5EF4-FFF2-40B4-BE49-F238E27FC236}">
                <a16:creationId xmlns:a16="http://schemas.microsoft.com/office/drawing/2014/main" id="{5D56730B-AC58-5099-45C8-C7C12CE4DFC5}"/>
              </a:ext>
            </a:extLst>
          </p:cNvPr>
          <p:cNvCxnSpPr/>
          <p:nvPr/>
        </p:nvCxnSpPr>
        <p:spPr>
          <a:xfrm rot="5400000">
            <a:off x="7627086" y="541721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">
            <a:extLst>
              <a:ext uri="{FF2B5EF4-FFF2-40B4-BE49-F238E27FC236}">
                <a16:creationId xmlns:a16="http://schemas.microsoft.com/office/drawing/2014/main" id="{3E8F09BD-1891-489C-23CA-60584B6EB0BB}"/>
              </a:ext>
            </a:extLst>
          </p:cNvPr>
          <p:cNvCxnSpPr/>
          <p:nvPr/>
        </p:nvCxnSpPr>
        <p:spPr>
          <a:xfrm>
            <a:off x="3947884" y="5686266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">
            <a:extLst>
              <a:ext uri="{FF2B5EF4-FFF2-40B4-BE49-F238E27FC236}">
                <a16:creationId xmlns:a16="http://schemas.microsoft.com/office/drawing/2014/main" id="{88706C0B-F0E5-FE72-D2F9-EDABCA8F1024}"/>
              </a:ext>
            </a:extLst>
          </p:cNvPr>
          <p:cNvCxnSpPr/>
          <p:nvPr/>
        </p:nvCxnSpPr>
        <p:spPr>
          <a:xfrm>
            <a:off x="6060073" y="5686266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17">
            <a:extLst>
              <a:ext uri="{FF2B5EF4-FFF2-40B4-BE49-F238E27FC236}">
                <a16:creationId xmlns:a16="http://schemas.microsoft.com/office/drawing/2014/main" id="{94E1A028-AED2-6F09-F6A6-E3D8903C40A4}"/>
              </a:ext>
            </a:extLst>
          </p:cNvPr>
          <p:cNvCxnSpPr/>
          <p:nvPr/>
        </p:nvCxnSpPr>
        <p:spPr>
          <a:xfrm rot="5400000">
            <a:off x="7992326" y="541721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A3151A4-591D-39A3-0767-E4013DF83E94}"/>
              </a:ext>
            </a:extLst>
          </p:cNvPr>
          <p:cNvSpPr txBox="1"/>
          <p:nvPr/>
        </p:nvSpPr>
        <p:spPr>
          <a:xfrm>
            <a:off x="2339248" y="4801094"/>
            <a:ext cx="94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C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=2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50" name="Rectangle 76">
            <a:extLst>
              <a:ext uri="{FF2B5EF4-FFF2-40B4-BE49-F238E27FC236}">
                <a16:creationId xmlns:a16="http://schemas.microsoft.com/office/drawing/2014/main" id="{5E83C770-9DB1-1F02-B163-C07604464DF0}"/>
              </a:ext>
            </a:extLst>
          </p:cNvPr>
          <p:cNvSpPr/>
          <p:nvPr/>
        </p:nvSpPr>
        <p:spPr>
          <a:xfrm>
            <a:off x="4398661" y="52127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77">
            <a:extLst>
              <a:ext uri="{FF2B5EF4-FFF2-40B4-BE49-F238E27FC236}">
                <a16:creationId xmlns:a16="http://schemas.microsoft.com/office/drawing/2014/main" id="{1A2B9EF3-060C-C946-8523-56630E3157FC}"/>
              </a:ext>
            </a:extLst>
          </p:cNvPr>
          <p:cNvSpPr/>
          <p:nvPr/>
        </p:nvSpPr>
        <p:spPr>
          <a:xfrm>
            <a:off x="4794064" y="52127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78">
            <a:extLst>
              <a:ext uri="{FF2B5EF4-FFF2-40B4-BE49-F238E27FC236}">
                <a16:creationId xmlns:a16="http://schemas.microsoft.com/office/drawing/2014/main" id="{9B8B5790-CCFB-1ADD-569F-96934CB3970B}"/>
              </a:ext>
            </a:extLst>
          </p:cNvPr>
          <p:cNvSpPr/>
          <p:nvPr/>
        </p:nvSpPr>
        <p:spPr>
          <a:xfrm>
            <a:off x="6549501" y="521456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79">
            <a:extLst>
              <a:ext uri="{FF2B5EF4-FFF2-40B4-BE49-F238E27FC236}">
                <a16:creationId xmlns:a16="http://schemas.microsoft.com/office/drawing/2014/main" id="{313415D7-B497-89C9-DB78-37A7E7ADBBCF}"/>
              </a:ext>
            </a:extLst>
          </p:cNvPr>
          <p:cNvSpPr/>
          <p:nvPr/>
        </p:nvSpPr>
        <p:spPr>
          <a:xfrm>
            <a:off x="6944904" y="521456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C1A687B5-C1A4-0C7D-8844-1E65A3C3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917" y="2173512"/>
            <a:ext cx="3495940" cy="236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4CF18BF-EF40-4171-7FF7-E55A3B61471E}"/>
              </a:ext>
            </a:extLst>
          </p:cNvPr>
          <p:cNvSpPr txBox="1"/>
          <p:nvPr/>
        </p:nvSpPr>
        <p:spPr>
          <a:xfrm rot="5400000">
            <a:off x="4010558" y="3858083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actuator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FA6D8B-AC48-B20A-D4F8-D0C312FE0569}"/>
              </a:ext>
            </a:extLst>
          </p:cNvPr>
          <p:cNvSpPr txBox="1"/>
          <p:nvPr/>
        </p:nvSpPr>
        <p:spPr>
          <a:xfrm>
            <a:off x="2402145" y="4491377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E97AA1-CF19-B5E4-F327-778C7FF31A12}"/>
              </a:ext>
            </a:extLst>
          </p:cNvPr>
          <p:cNvSpPr txBox="1"/>
          <p:nvPr/>
        </p:nvSpPr>
        <p:spPr>
          <a:xfrm>
            <a:off x="4347238" y="4466926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Job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F35A3D-F311-EA5F-50F0-F155AB7B2E75}"/>
              </a:ext>
            </a:extLst>
          </p:cNvPr>
          <p:cNvSpPr txBox="1"/>
          <p:nvPr/>
        </p:nvSpPr>
        <p:spPr>
          <a:xfrm>
            <a:off x="6453233" y="4491377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3</a:t>
            </a:r>
          </a:p>
        </p:txBody>
      </p:sp>
    </p:spTree>
    <p:extLst>
      <p:ext uri="{BB962C8B-B14F-4D97-AF65-F5344CB8AC3E}">
        <p14:creationId xmlns:p14="http://schemas.microsoft.com/office/powerpoint/2010/main" val="236082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20" grpId="0"/>
      <p:bldP spid="22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36" grpId="0" animBg="1"/>
      <p:bldP spid="37" grpId="0" animBg="1"/>
      <p:bldP spid="49" grpId="0"/>
      <p:bldP spid="50" grpId="0" animBg="1"/>
      <p:bldP spid="51" grpId="0" animBg="1"/>
      <p:bldP spid="52" grpId="0" animBg="1"/>
      <p:bldP spid="53" grpId="0" animBg="1"/>
      <p:bldP spid="55" grpId="0"/>
      <p:bldP spid="56" grpId="0"/>
      <p:bldP spid="57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Uniprocessor</a:t>
            </a:r>
            <a:endParaRPr lang="ko-KR" altLang="en-US" dirty="0"/>
          </a:p>
        </p:txBody>
      </p:sp>
      <p:sp>
        <p:nvSpPr>
          <p:cNvPr id="60" name="Line 4">
            <a:extLst>
              <a:ext uri="{FF2B5EF4-FFF2-40B4-BE49-F238E27FC236}">
                <a16:creationId xmlns:a16="http://schemas.microsoft.com/office/drawing/2014/main" id="{FD73BD97-487C-C083-0FA0-1E98B7B43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8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1" name="Line 5">
            <a:extLst>
              <a:ext uri="{FF2B5EF4-FFF2-40B4-BE49-F238E27FC236}">
                <a16:creationId xmlns:a16="http://schemas.microsoft.com/office/drawing/2014/main" id="{62E85659-24BB-B744-5A2E-817BE0167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2" name="Line 6">
            <a:extLst>
              <a:ext uri="{FF2B5EF4-FFF2-40B4-BE49-F238E27FC236}">
                <a16:creationId xmlns:a16="http://schemas.microsoft.com/office/drawing/2014/main" id="{AF7715B5-017C-B88B-97DE-E90616930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B679127B-D1DC-51BC-9642-4C959D44C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4" name="Line 8">
            <a:extLst>
              <a:ext uri="{FF2B5EF4-FFF2-40B4-BE49-F238E27FC236}">
                <a16:creationId xmlns:a16="http://schemas.microsoft.com/office/drawing/2014/main" id="{F4044521-2576-A3B6-55C8-1CCA73B2D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D6220042-5F40-8215-B797-8DE6D1B66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6" name="Line 10">
            <a:extLst>
              <a:ext uri="{FF2B5EF4-FFF2-40B4-BE49-F238E27FC236}">
                <a16:creationId xmlns:a16="http://schemas.microsoft.com/office/drawing/2014/main" id="{0486F4BE-3EBC-11F7-6B87-4342871FE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36E8C16-AFD9-0C68-19E6-D0AFC3536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8" name="Line 12">
            <a:extLst>
              <a:ext uri="{FF2B5EF4-FFF2-40B4-BE49-F238E27FC236}">
                <a16:creationId xmlns:a16="http://schemas.microsoft.com/office/drawing/2014/main" id="{6C3F5399-3F12-964A-55D3-852319656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5B9765B4-9574-D98E-55BE-8A7F2C408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0" name="Line 14">
            <a:extLst>
              <a:ext uri="{FF2B5EF4-FFF2-40B4-BE49-F238E27FC236}">
                <a16:creationId xmlns:a16="http://schemas.microsoft.com/office/drawing/2014/main" id="{07FD1F9B-EC91-6D0E-D1B3-F12C9F564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1" name="Line 15">
            <a:extLst>
              <a:ext uri="{FF2B5EF4-FFF2-40B4-BE49-F238E27FC236}">
                <a16:creationId xmlns:a16="http://schemas.microsoft.com/office/drawing/2014/main" id="{E8BBCB21-50E7-B857-93BF-5F708E969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2" name="Line 16">
            <a:extLst>
              <a:ext uri="{FF2B5EF4-FFF2-40B4-BE49-F238E27FC236}">
                <a16:creationId xmlns:a16="http://schemas.microsoft.com/office/drawing/2014/main" id="{08998D72-30EB-F4FA-FBA9-46AE7F28C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8E056730-3E48-DE64-2531-EDFC349A53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4" name="Line 18">
            <a:extLst>
              <a:ext uri="{FF2B5EF4-FFF2-40B4-BE49-F238E27FC236}">
                <a16:creationId xmlns:a16="http://schemas.microsoft.com/office/drawing/2014/main" id="{603D96A1-34E5-DB98-2D52-9170BD614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F4D453A1-6BA8-A07E-CFBF-9E7D87EAE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6" name="Line 20">
            <a:extLst>
              <a:ext uri="{FF2B5EF4-FFF2-40B4-BE49-F238E27FC236}">
                <a16:creationId xmlns:a16="http://schemas.microsoft.com/office/drawing/2014/main" id="{6D377948-1768-0D31-D88A-1096DCFBC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2406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7" name="Rectangle 21">
            <a:extLst>
              <a:ext uri="{FF2B5EF4-FFF2-40B4-BE49-F238E27FC236}">
                <a16:creationId xmlns:a16="http://schemas.microsoft.com/office/drawing/2014/main" id="{D2300A29-1940-6AC8-1BFA-F1EAFADC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D8D37E92-32CE-87F0-345C-F8F09F70C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8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9" name="Line 23">
            <a:extLst>
              <a:ext uri="{FF2B5EF4-FFF2-40B4-BE49-F238E27FC236}">
                <a16:creationId xmlns:a16="http://schemas.microsoft.com/office/drawing/2014/main" id="{B9DEF552-A25C-8CDA-5E89-43E8A3C4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0" name="Rectangle 24">
            <a:extLst>
              <a:ext uri="{FF2B5EF4-FFF2-40B4-BE49-F238E27FC236}">
                <a16:creationId xmlns:a16="http://schemas.microsoft.com/office/drawing/2014/main" id="{F84FB8D7-B03D-EACA-141D-3AB37400B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5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140EC327-1434-1631-059A-701DFBDA7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B850653A-9B5D-0586-2CFD-4C2D72EF1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10187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DFAF7A42-2041-F6B6-B450-91272924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4" name="Line 28">
            <a:extLst>
              <a:ext uri="{FF2B5EF4-FFF2-40B4-BE49-F238E27FC236}">
                <a16:creationId xmlns:a16="http://schemas.microsoft.com/office/drawing/2014/main" id="{3F280D56-2114-FC5A-4EB5-CA0A0BC2A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5" name="Line 29">
            <a:extLst>
              <a:ext uri="{FF2B5EF4-FFF2-40B4-BE49-F238E27FC236}">
                <a16:creationId xmlns:a16="http://schemas.microsoft.com/office/drawing/2014/main" id="{B918ECF2-D79F-0622-8333-9A3209E8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1873277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22B4A260-7B3A-1BED-52D1-1A527438A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025677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87" name="Line 31">
            <a:extLst>
              <a:ext uri="{FF2B5EF4-FFF2-40B4-BE49-F238E27FC236}">
                <a16:creationId xmlns:a16="http://schemas.microsoft.com/office/drawing/2014/main" id="{42B4C09B-F4AD-2381-9F3B-27F4B9C6D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8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8" name="Line 32">
            <a:extLst>
              <a:ext uri="{FF2B5EF4-FFF2-40B4-BE49-F238E27FC236}">
                <a16:creationId xmlns:a16="http://schemas.microsoft.com/office/drawing/2014/main" id="{558C60CE-446D-C250-699C-23CA94695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8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9" name="Line 33">
            <a:extLst>
              <a:ext uri="{FF2B5EF4-FFF2-40B4-BE49-F238E27FC236}">
                <a16:creationId xmlns:a16="http://schemas.microsoft.com/office/drawing/2014/main" id="{6F722F65-0F54-73A8-2DB1-618286ACB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2448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0" name="Line 34">
            <a:extLst>
              <a:ext uri="{FF2B5EF4-FFF2-40B4-BE49-F238E27FC236}">
                <a16:creationId xmlns:a16="http://schemas.microsoft.com/office/drawing/2014/main" id="{18023B6E-3993-C752-DAAF-C9CF22FDA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1" name="Line 35">
            <a:extLst>
              <a:ext uri="{FF2B5EF4-FFF2-40B4-BE49-F238E27FC236}">
                <a16:creationId xmlns:a16="http://schemas.microsoft.com/office/drawing/2014/main" id="{B6109D81-4C2A-B52A-695E-C44D008AC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2" name="Line 36">
            <a:extLst>
              <a:ext uri="{FF2B5EF4-FFF2-40B4-BE49-F238E27FC236}">
                <a16:creationId xmlns:a16="http://schemas.microsoft.com/office/drawing/2014/main" id="{E51E4E1F-7CD8-28AC-5B8A-6EED23C8B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3" name="Line 37">
            <a:extLst>
              <a:ext uri="{FF2B5EF4-FFF2-40B4-BE49-F238E27FC236}">
                <a16:creationId xmlns:a16="http://schemas.microsoft.com/office/drawing/2014/main" id="{5D88194C-81B5-8D50-1F77-B1B916C24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4" name="Line 38">
            <a:extLst>
              <a:ext uri="{FF2B5EF4-FFF2-40B4-BE49-F238E27FC236}">
                <a16:creationId xmlns:a16="http://schemas.microsoft.com/office/drawing/2014/main" id="{2CF95B62-64F7-C6D3-C4AD-711C797EB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5" name="Line 39">
            <a:extLst>
              <a:ext uri="{FF2B5EF4-FFF2-40B4-BE49-F238E27FC236}">
                <a16:creationId xmlns:a16="http://schemas.microsoft.com/office/drawing/2014/main" id="{A0F2B0DE-03CD-BAFC-34E6-0DAE4D4BC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6" name="Line 40">
            <a:extLst>
              <a:ext uri="{FF2B5EF4-FFF2-40B4-BE49-F238E27FC236}">
                <a16:creationId xmlns:a16="http://schemas.microsoft.com/office/drawing/2014/main" id="{A15215A8-4726-B2DA-BE0D-AAC6B2E89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7" name="Line 41">
            <a:extLst>
              <a:ext uri="{FF2B5EF4-FFF2-40B4-BE49-F238E27FC236}">
                <a16:creationId xmlns:a16="http://schemas.microsoft.com/office/drawing/2014/main" id="{6E5CA278-00B7-861F-CF4B-229D7CA88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8" name="Line 42">
            <a:extLst>
              <a:ext uri="{FF2B5EF4-FFF2-40B4-BE49-F238E27FC236}">
                <a16:creationId xmlns:a16="http://schemas.microsoft.com/office/drawing/2014/main" id="{6FFE2E3E-3603-8C43-FDC5-6B90AC2D3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9" name="Line 43">
            <a:extLst>
              <a:ext uri="{FF2B5EF4-FFF2-40B4-BE49-F238E27FC236}">
                <a16:creationId xmlns:a16="http://schemas.microsoft.com/office/drawing/2014/main" id="{37972455-3003-B5F2-EB47-97111EE3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0" name="Line 44">
            <a:extLst>
              <a:ext uri="{FF2B5EF4-FFF2-40B4-BE49-F238E27FC236}">
                <a16:creationId xmlns:a16="http://schemas.microsoft.com/office/drawing/2014/main" id="{B084DC71-01B5-48ED-AD26-92D8577F5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1" name="Line 45">
            <a:extLst>
              <a:ext uri="{FF2B5EF4-FFF2-40B4-BE49-F238E27FC236}">
                <a16:creationId xmlns:a16="http://schemas.microsoft.com/office/drawing/2014/main" id="{8D62C043-C303-71E0-C09A-F0CC5389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2" name="Line 46">
            <a:extLst>
              <a:ext uri="{FF2B5EF4-FFF2-40B4-BE49-F238E27FC236}">
                <a16:creationId xmlns:a16="http://schemas.microsoft.com/office/drawing/2014/main" id="{28083D0C-F7F2-24A7-3F93-33219C2CB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3" name="Line 47">
            <a:extLst>
              <a:ext uri="{FF2B5EF4-FFF2-40B4-BE49-F238E27FC236}">
                <a16:creationId xmlns:a16="http://schemas.microsoft.com/office/drawing/2014/main" id="{6C7B6B37-DEB3-A662-EABB-663A8730D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4" name="Line 48">
            <a:extLst>
              <a:ext uri="{FF2B5EF4-FFF2-40B4-BE49-F238E27FC236}">
                <a16:creationId xmlns:a16="http://schemas.microsoft.com/office/drawing/2014/main" id="{7640F6DA-252A-8F9D-86D1-BF14F185F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5" name="Line 49">
            <a:extLst>
              <a:ext uri="{FF2B5EF4-FFF2-40B4-BE49-F238E27FC236}">
                <a16:creationId xmlns:a16="http://schemas.microsoft.com/office/drawing/2014/main" id="{1A2E1CA2-3DAD-ECCB-B178-50B59CAD4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1686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6" name="Line 50">
            <a:extLst>
              <a:ext uri="{FF2B5EF4-FFF2-40B4-BE49-F238E27FC236}">
                <a16:creationId xmlns:a16="http://schemas.microsoft.com/office/drawing/2014/main" id="{D5D170EC-248F-F572-C9E6-35940D4D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32448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7" name="Line 51">
            <a:extLst>
              <a:ext uri="{FF2B5EF4-FFF2-40B4-BE49-F238E27FC236}">
                <a16:creationId xmlns:a16="http://schemas.microsoft.com/office/drawing/2014/main" id="{77557023-2D04-F6E9-B9B7-E5CE783FA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08" name="Rectangle 52">
            <a:extLst>
              <a:ext uri="{FF2B5EF4-FFF2-40B4-BE49-F238E27FC236}">
                <a16:creationId xmlns:a16="http://schemas.microsoft.com/office/drawing/2014/main" id="{5388EAEA-2397-D247-DB65-97B100E6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286387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09" name="Rectangle 53">
            <a:extLst>
              <a:ext uri="{FF2B5EF4-FFF2-40B4-BE49-F238E27FC236}">
                <a16:creationId xmlns:a16="http://schemas.microsoft.com/office/drawing/2014/main" id="{F3496A67-0972-BAC8-2323-98D784A5E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86387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0" name="Rectangle 54">
            <a:extLst>
              <a:ext uri="{FF2B5EF4-FFF2-40B4-BE49-F238E27FC236}">
                <a16:creationId xmlns:a16="http://schemas.microsoft.com/office/drawing/2014/main" id="{34FB6226-AB00-007B-62BD-E975EDDC7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86387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1" name="Line 55">
            <a:extLst>
              <a:ext uri="{FF2B5EF4-FFF2-40B4-BE49-F238E27FC236}">
                <a16:creationId xmlns:a16="http://schemas.microsoft.com/office/drawing/2014/main" id="{F94D60DC-E930-D871-C0F3-53BC8C9D6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2" name="Line 56">
            <a:extLst>
              <a:ext uri="{FF2B5EF4-FFF2-40B4-BE49-F238E27FC236}">
                <a16:creationId xmlns:a16="http://schemas.microsoft.com/office/drawing/2014/main" id="{88A78031-B2D6-FB79-3842-218D53E78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3" name="Line 57">
            <a:extLst>
              <a:ext uri="{FF2B5EF4-FFF2-40B4-BE49-F238E27FC236}">
                <a16:creationId xmlns:a16="http://schemas.microsoft.com/office/drawing/2014/main" id="{5B7CBF29-F6E3-26B2-6027-422D0F159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635277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4" name="Text Box 58">
            <a:extLst>
              <a:ext uri="{FF2B5EF4-FFF2-40B4-BE49-F238E27FC236}">
                <a16:creationId xmlns:a16="http://schemas.microsoft.com/office/drawing/2014/main" id="{1EB436C3-A09B-8F03-418F-6468F9A23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711477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115" name="Line 59">
            <a:extLst>
              <a:ext uri="{FF2B5EF4-FFF2-40B4-BE49-F238E27FC236}">
                <a16:creationId xmlns:a16="http://schemas.microsoft.com/office/drawing/2014/main" id="{F6F90FBD-5844-AA05-C5DE-C9A708ABF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8307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6" name="Line 60">
            <a:extLst>
              <a:ext uri="{FF2B5EF4-FFF2-40B4-BE49-F238E27FC236}">
                <a16:creationId xmlns:a16="http://schemas.microsoft.com/office/drawing/2014/main" id="{32A85F6A-7640-CC94-9D9B-74F97E9AB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7" name="Line 61">
            <a:extLst>
              <a:ext uri="{FF2B5EF4-FFF2-40B4-BE49-F238E27FC236}">
                <a16:creationId xmlns:a16="http://schemas.microsoft.com/office/drawing/2014/main" id="{C0E134F5-A5AF-DE9E-16ED-EF0FB7F95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8" name="Line 62">
            <a:extLst>
              <a:ext uri="{FF2B5EF4-FFF2-40B4-BE49-F238E27FC236}">
                <a16:creationId xmlns:a16="http://schemas.microsoft.com/office/drawing/2014/main" id="{F5772285-9A4A-39F7-57BE-6E50B4892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9" name="Line 63">
            <a:extLst>
              <a:ext uri="{FF2B5EF4-FFF2-40B4-BE49-F238E27FC236}">
                <a16:creationId xmlns:a16="http://schemas.microsoft.com/office/drawing/2014/main" id="{820C5BD5-3638-9E11-1C1F-AF7C2CDB7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0" name="Line 64">
            <a:extLst>
              <a:ext uri="{FF2B5EF4-FFF2-40B4-BE49-F238E27FC236}">
                <a16:creationId xmlns:a16="http://schemas.microsoft.com/office/drawing/2014/main" id="{357EB0C3-F5E8-AA20-578E-3A7CB3158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1" name="Line 65">
            <a:extLst>
              <a:ext uri="{FF2B5EF4-FFF2-40B4-BE49-F238E27FC236}">
                <a16:creationId xmlns:a16="http://schemas.microsoft.com/office/drawing/2014/main" id="{29D3641D-57D7-FE78-A046-CE21093B8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2" name="Line 66">
            <a:extLst>
              <a:ext uri="{FF2B5EF4-FFF2-40B4-BE49-F238E27FC236}">
                <a16:creationId xmlns:a16="http://schemas.microsoft.com/office/drawing/2014/main" id="{120672CD-DCB7-7A73-E148-A8B5B44CA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3" name="Line 67">
            <a:extLst>
              <a:ext uri="{FF2B5EF4-FFF2-40B4-BE49-F238E27FC236}">
                <a16:creationId xmlns:a16="http://schemas.microsoft.com/office/drawing/2014/main" id="{216B0D6D-EA91-BDC4-DF64-F0A5C28F0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4" name="Line 68">
            <a:extLst>
              <a:ext uri="{FF2B5EF4-FFF2-40B4-BE49-F238E27FC236}">
                <a16:creationId xmlns:a16="http://schemas.microsoft.com/office/drawing/2014/main" id="{FB404659-B13B-2C46-E318-02617B342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5" name="Line 69">
            <a:extLst>
              <a:ext uri="{FF2B5EF4-FFF2-40B4-BE49-F238E27FC236}">
                <a16:creationId xmlns:a16="http://schemas.microsoft.com/office/drawing/2014/main" id="{D9377390-BED9-5844-49E6-F4FB1E74F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6" name="Line 70">
            <a:extLst>
              <a:ext uri="{FF2B5EF4-FFF2-40B4-BE49-F238E27FC236}">
                <a16:creationId xmlns:a16="http://schemas.microsoft.com/office/drawing/2014/main" id="{4831A28A-EE6B-E60A-9E05-3366FBAD5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7" name="Line 71">
            <a:extLst>
              <a:ext uri="{FF2B5EF4-FFF2-40B4-BE49-F238E27FC236}">
                <a16:creationId xmlns:a16="http://schemas.microsoft.com/office/drawing/2014/main" id="{9655E93B-2F9C-8C9A-3FB5-BE8E7970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8" name="Line 72">
            <a:extLst>
              <a:ext uri="{FF2B5EF4-FFF2-40B4-BE49-F238E27FC236}">
                <a16:creationId xmlns:a16="http://schemas.microsoft.com/office/drawing/2014/main" id="{196105FF-A6E7-84EC-4801-DCD88A5AE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9" name="Line 73">
            <a:extLst>
              <a:ext uri="{FF2B5EF4-FFF2-40B4-BE49-F238E27FC236}">
                <a16:creationId xmlns:a16="http://schemas.microsoft.com/office/drawing/2014/main" id="{C9EFCFF4-38F8-F53C-C6D7-E0CBA1532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0" name="Line 74">
            <a:extLst>
              <a:ext uri="{FF2B5EF4-FFF2-40B4-BE49-F238E27FC236}">
                <a16:creationId xmlns:a16="http://schemas.microsoft.com/office/drawing/2014/main" id="{8D48CBA1-E96B-D2DE-CCFB-D15B2B34A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1" name="Line 75">
            <a:extLst>
              <a:ext uri="{FF2B5EF4-FFF2-40B4-BE49-F238E27FC236}">
                <a16:creationId xmlns:a16="http://schemas.microsoft.com/office/drawing/2014/main" id="{0AB22CD3-C2B7-9919-3082-13FF31457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400687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2" name="Line 76">
            <a:extLst>
              <a:ext uri="{FF2B5EF4-FFF2-40B4-BE49-F238E27FC236}">
                <a16:creationId xmlns:a16="http://schemas.microsoft.com/office/drawing/2014/main" id="{B8B5F311-AA4F-2166-308D-CF30EE089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408307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3" name="Line 77">
            <a:extLst>
              <a:ext uri="{FF2B5EF4-FFF2-40B4-BE49-F238E27FC236}">
                <a16:creationId xmlns:a16="http://schemas.microsoft.com/office/drawing/2014/main" id="{94420439-90C0-391A-4F8C-7FA3CCABF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473477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4" name="Rectangle 78">
            <a:extLst>
              <a:ext uri="{FF2B5EF4-FFF2-40B4-BE49-F238E27FC236}">
                <a16:creationId xmlns:a16="http://schemas.microsoft.com/office/drawing/2014/main" id="{4FFAF334-3A15-0EE8-6B7A-8B9DC69A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3702077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5" name="Rectangle 79">
            <a:extLst>
              <a:ext uri="{FF2B5EF4-FFF2-40B4-BE49-F238E27FC236}">
                <a16:creationId xmlns:a16="http://schemas.microsoft.com/office/drawing/2014/main" id="{1FA7EEBD-20D0-2FEC-9554-F21904B3A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702077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6" name="Line 80">
            <a:extLst>
              <a:ext uri="{FF2B5EF4-FFF2-40B4-BE49-F238E27FC236}">
                <a16:creationId xmlns:a16="http://schemas.microsoft.com/office/drawing/2014/main" id="{B8BC02A0-647F-13A9-9DCF-2F1328D65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473477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7" name="Line 81">
            <a:extLst>
              <a:ext uri="{FF2B5EF4-FFF2-40B4-BE49-F238E27FC236}">
                <a16:creationId xmlns:a16="http://schemas.microsoft.com/office/drawing/2014/main" id="{10E99CF5-FA9A-5BC7-DAD4-781CFF588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473477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8" name="Text Box 82">
            <a:extLst>
              <a:ext uri="{FF2B5EF4-FFF2-40B4-BE49-F238E27FC236}">
                <a16:creationId xmlns:a16="http://schemas.microsoft.com/office/drawing/2014/main" id="{02614244-6AF6-94A8-78F2-5BD9D087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3549677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grpSp>
        <p:nvGrpSpPr>
          <p:cNvPr id="139" name="Group 88">
            <a:extLst>
              <a:ext uri="{FF2B5EF4-FFF2-40B4-BE49-F238E27FC236}">
                <a16:creationId xmlns:a16="http://schemas.microsoft.com/office/drawing/2014/main" id="{36CFF686-E620-15FA-8CA7-2DA33681DA24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244877"/>
            <a:ext cx="4984750" cy="1295400"/>
            <a:chOff x="2208" y="3120"/>
            <a:chExt cx="3140" cy="816"/>
          </a:xfrm>
        </p:grpSpPr>
        <p:sp>
          <p:nvSpPr>
            <p:cNvPr id="140" name="Text Box 82">
              <a:extLst>
                <a:ext uri="{FF2B5EF4-FFF2-40B4-BE49-F238E27FC236}">
                  <a16:creationId xmlns:a16="http://schemas.microsoft.com/office/drawing/2014/main" id="{AA7889CF-8154-897E-1DF0-3E217D29C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64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1" name="Text Box 83">
              <a:extLst>
                <a:ext uri="{FF2B5EF4-FFF2-40B4-BE49-F238E27FC236}">
                  <a16:creationId xmlns:a16="http://schemas.microsoft.com/office/drawing/2014/main" id="{9F1B1146-5306-B37C-8961-7FF7C2781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12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 dirty="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2" name="Text Box 84">
              <a:extLst>
                <a:ext uri="{FF2B5EF4-FFF2-40B4-BE49-F238E27FC236}">
                  <a16:creationId xmlns:a16="http://schemas.microsoft.com/office/drawing/2014/main" id="{11F87109-8A5D-C504-DFC4-DE6299DDA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3" name="Text Box 85">
              <a:extLst>
                <a:ext uri="{FF2B5EF4-FFF2-40B4-BE49-F238E27FC236}">
                  <a16:creationId xmlns:a16="http://schemas.microsoft.com/office/drawing/2014/main" id="{9D1053FA-8848-DD03-04DA-3DA68209C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4" name="Text Box 86">
              <a:extLst>
                <a:ext uri="{FF2B5EF4-FFF2-40B4-BE49-F238E27FC236}">
                  <a16:creationId xmlns:a16="http://schemas.microsoft.com/office/drawing/2014/main" id="{5862E02E-6F7F-8BE8-7E31-2AE936F35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145" name="Text Box 87">
              <a:extLst>
                <a:ext uri="{FF2B5EF4-FFF2-40B4-BE49-F238E27FC236}">
                  <a16:creationId xmlns:a16="http://schemas.microsoft.com/office/drawing/2014/main" id="{57B5C8E7-1F39-965A-4643-C253A3FB1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CC5AF24-60FD-FD47-4D62-FBD59DAFBB68}"/>
              </a:ext>
            </a:extLst>
          </p:cNvPr>
          <p:cNvSpPr txBox="1"/>
          <p:nvPr/>
        </p:nvSpPr>
        <p:spPr>
          <a:xfrm>
            <a:off x="176531" y="198088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5AAB335-BA65-4BD0-FAA9-13E6F95087F7}"/>
              </a:ext>
            </a:extLst>
          </p:cNvPr>
          <p:cNvSpPr txBox="1"/>
          <p:nvPr/>
        </p:nvSpPr>
        <p:spPr>
          <a:xfrm>
            <a:off x="176531" y="2684549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AD9926A-9F58-C096-4E51-F3627C98DB61}"/>
              </a:ext>
            </a:extLst>
          </p:cNvPr>
          <p:cNvSpPr txBox="1"/>
          <p:nvPr/>
        </p:nvSpPr>
        <p:spPr>
          <a:xfrm>
            <a:off x="158751" y="3502032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149" name="Text Box 82">
            <a:extLst>
              <a:ext uri="{FF2B5EF4-FFF2-40B4-BE49-F238E27FC236}">
                <a16:creationId xmlns:a16="http://schemas.microsoft.com/office/drawing/2014/main" id="{1270F988-B759-2306-7BC2-71A9A1CD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15" y="1282232"/>
            <a:ext cx="250858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T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D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C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169683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/>
      <p:bldP spid="147" grpId="0"/>
      <p:bldP spid="1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Uniprocessor</a:t>
            </a:r>
            <a:endParaRPr lang="ko-KR" altLang="en-US" dirty="0"/>
          </a:p>
        </p:txBody>
      </p:sp>
      <p:sp>
        <p:nvSpPr>
          <p:cNvPr id="60" name="Line 4">
            <a:extLst>
              <a:ext uri="{FF2B5EF4-FFF2-40B4-BE49-F238E27FC236}">
                <a16:creationId xmlns:a16="http://schemas.microsoft.com/office/drawing/2014/main" id="{FD73BD97-487C-C083-0FA0-1E98B7B43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1" name="Line 5">
            <a:extLst>
              <a:ext uri="{FF2B5EF4-FFF2-40B4-BE49-F238E27FC236}">
                <a16:creationId xmlns:a16="http://schemas.microsoft.com/office/drawing/2014/main" id="{62E85659-24BB-B744-5A2E-817BE0167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2" name="Line 6">
            <a:extLst>
              <a:ext uri="{FF2B5EF4-FFF2-40B4-BE49-F238E27FC236}">
                <a16:creationId xmlns:a16="http://schemas.microsoft.com/office/drawing/2014/main" id="{AF7715B5-017C-B88B-97DE-E90616930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B679127B-D1DC-51BC-9642-4C959D44C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4" name="Line 8">
            <a:extLst>
              <a:ext uri="{FF2B5EF4-FFF2-40B4-BE49-F238E27FC236}">
                <a16:creationId xmlns:a16="http://schemas.microsoft.com/office/drawing/2014/main" id="{F4044521-2576-A3B6-55C8-1CCA73B2D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D6220042-5F40-8215-B797-8DE6D1B66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6" name="Line 10">
            <a:extLst>
              <a:ext uri="{FF2B5EF4-FFF2-40B4-BE49-F238E27FC236}">
                <a16:creationId xmlns:a16="http://schemas.microsoft.com/office/drawing/2014/main" id="{0486F4BE-3EBC-11F7-6B87-4342871FE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36E8C16-AFD9-0C68-19E6-D0AFC3536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8" name="Line 12">
            <a:extLst>
              <a:ext uri="{FF2B5EF4-FFF2-40B4-BE49-F238E27FC236}">
                <a16:creationId xmlns:a16="http://schemas.microsoft.com/office/drawing/2014/main" id="{6C3F5399-3F12-964A-55D3-852319656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5B9765B4-9574-D98E-55BE-8A7F2C408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0" name="Line 14">
            <a:extLst>
              <a:ext uri="{FF2B5EF4-FFF2-40B4-BE49-F238E27FC236}">
                <a16:creationId xmlns:a16="http://schemas.microsoft.com/office/drawing/2014/main" id="{07FD1F9B-EC91-6D0E-D1B3-F12C9F564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1" name="Line 15">
            <a:extLst>
              <a:ext uri="{FF2B5EF4-FFF2-40B4-BE49-F238E27FC236}">
                <a16:creationId xmlns:a16="http://schemas.microsoft.com/office/drawing/2014/main" id="{E8BBCB21-50E7-B857-93BF-5F708E969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2" name="Line 16">
            <a:extLst>
              <a:ext uri="{FF2B5EF4-FFF2-40B4-BE49-F238E27FC236}">
                <a16:creationId xmlns:a16="http://schemas.microsoft.com/office/drawing/2014/main" id="{08998D72-30EB-F4FA-FBA9-46AE7F28C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8E056730-3E48-DE64-2531-EDFC349A53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4" name="Line 18">
            <a:extLst>
              <a:ext uri="{FF2B5EF4-FFF2-40B4-BE49-F238E27FC236}">
                <a16:creationId xmlns:a16="http://schemas.microsoft.com/office/drawing/2014/main" id="{603D96A1-34E5-DB98-2D52-9170BD614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F4D453A1-6BA8-A07E-CFBF-9E7D87EAE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6" name="Line 20">
            <a:extLst>
              <a:ext uri="{FF2B5EF4-FFF2-40B4-BE49-F238E27FC236}">
                <a16:creationId xmlns:a16="http://schemas.microsoft.com/office/drawing/2014/main" id="{6D377948-1768-0D31-D88A-1096DCFBC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7" name="Rectangle 21">
            <a:extLst>
              <a:ext uri="{FF2B5EF4-FFF2-40B4-BE49-F238E27FC236}">
                <a16:creationId xmlns:a16="http://schemas.microsoft.com/office/drawing/2014/main" id="{D2300A29-1940-6AC8-1BFA-F1EAFADC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D8D37E92-32CE-87F0-345C-F8F09F70C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9" name="Line 23">
            <a:extLst>
              <a:ext uri="{FF2B5EF4-FFF2-40B4-BE49-F238E27FC236}">
                <a16:creationId xmlns:a16="http://schemas.microsoft.com/office/drawing/2014/main" id="{B9DEF552-A25C-8CDA-5E89-43E8A3C4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0" name="Rectangle 24">
            <a:extLst>
              <a:ext uri="{FF2B5EF4-FFF2-40B4-BE49-F238E27FC236}">
                <a16:creationId xmlns:a16="http://schemas.microsoft.com/office/drawing/2014/main" id="{F84FB8D7-B03D-EACA-141D-3AB37400B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5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140EC327-1434-1631-059A-701DFBDA7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B850653A-9B5D-0586-2CFD-4C2D72EF1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DFAF7A42-2041-F6B6-B450-91272924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4" name="Line 28">
            <a:extLst>
              <a:ext uri="{FF2B5EF4-FFF2-40B4-BE49-F238E27FC236}">
                <a16:creationId xmlns:a16="http://schemas.microsoft.com/office/drawing/2014/main" id="{3F280D56-2114-FC5A-4EB5-CA0A0BC2A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5" name="Line 29">
            <a:extLst>
              <a:ext uri="{FF2B5EF4-FFF2-40B4-BE49-F238E27FC236}">
                <a16:creationId xmlns:a16="http://schemas.microsoft.com/office/drawing/2014/main" id="{B918ECF2-D79F-0622-8333-9A3209E8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22B4A260-7B3A-1BED-52D1-1A527438A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025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87" name="Line 31">
            <a:extLst>
              <a:ext uri="{FF2B5EF4-FFF2-40B4-BE49-F238E27FC236}">
                <a16:creationId xmlns:a16="http://schemas.microsoft.com/office/drawing/2014/main" id="{42B4C09B-F4AD-2381-9F3B-27F4B9C6D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8" name="Line 32">
            <a:extLst>
              <a:ext uri="{FF2B5EF4-FFF2-40B4-BE49-F238E27FC236}">
                <a16:creationId xmlns:a16="http://schemas.microsoft.com/office/drawing/2014/main" id="{558C60CE-446D-C250-699C-23CA94695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9" name="Line 33">
            <a:extLst>
              <a:ext uri="{FF2B5EF4-FFF2-40B4-BE49-F238E27FC236}">
                <a16:creationId xmlns:a16="http://schemas.microsoft.com/office/drawing/2014/main" id="{6F722F65-0F54-73A8-2DB1-618286ACB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244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0" name="Line 34">
            <a:extLst>
              <a:ext uri="{FF2B5EF4-FFF2-40B4-BE49-F238E27FC236}">
                <a16:creationId xmlns:a16="http://schemas.microsoft.com/office/drawing/2014/main" id="{18023B6E-3993-C752-DAAF-C9CF22FDA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1" name="Line 35">
            <a:extLst>
              <a:ext uri="{FF2B5EF4-FFF2-40B4-BE49-F238E27FC236}">
                <a16:creationId xmlns:a16="http://schemas.microsoft.com/office/drawing/2014/main" id="{B6109D81-4C2A-B52A-695E-C44D008AC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2" name="Line 36">
            <a:extLst>
              <a:ext uri="{FF2B5EF4-FFF2-40B4-BE49-F238E27FC236}">
                <a16:creationId xmlns:a16="http://schemas.microsoft.com/office/drawing/2014/main" id="{E51E4E1F-7CD8-28AC-5B8A-6EED23C8B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3" name="Line 37">
            <a:extLst>
              <a:ext uri="{FF2B5EF4-FFF2-40B4-BE49-F238E27FC236}">
                <a16:creationId xmlns:a16="http://schemas.microsoft.com/office/drawing/2014/main" id="{5D88194C-81B5-8D50-1F77-B1B916C24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4" name="Line 38">
            <a:extLst>
              <a:ext uri="{FF2B5EF4-FFF2-40B4-BE49-F238E27FC236}">
                <a16:creationId xmlns:a16="http://schemas.microsoft.com/office/drawing/2014/main" id="{2CF95B62-64F7-C6D3-C4AD-711C797EB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5" name="Line 39">
            <a:extLst>
              <a:ext uri="{FF2B5EF4-FFF2-40B4-BE49-F238E27FC236}">
                <a16:creationId xmlns:a16="http://schemas.microsoft.com/office/drawing/2014/main" id="{A0F2B0DE-03CD-BAFC-34E6-0DAE4D4BC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6" name="Line 40">
            <a:extLst>
              <a:ext uri="{FF2B5EF4-FFF2-40B4-BE49-F238E27FC236}">
                <a16:creationId xmlns:a16="http://schemas.microsoft.com/office/drawing/2014/main" id="{A15215A8-4726-B2DA-BE0D-AAC6B2E89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7" name="Line 41">
            <a:extLst>
              <a:ext uri="{FF2B5EF4-FFF2-40B4-BE49-F238E27FC236}">
                <a16:creationId xmlns:a16="http://schemas.microsoft.com/office/drawing/2014/main" id="{6E5CA278-00B7-861F-CF4B-229D7CA88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8" name="Line 42">
            <a:extLst>
              <a:ext uri="{FF2B5EF4-FFF2-40B4-BE49-F238E27FC236}">
                <a16:creationId xmlns:a16="http://schemas.microsoft.com/office/drawing/2014/main" id="{6FFE2E3E-3603-8C43-FDC5-6B90AC2D3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9" name="Line 43">
            <a:extLst>
              <a:ext uri="{FF2B5EF4-FFF2-40B4-BE49-F238E27FC236}">
                <a16:creationId xmlns:a16="http://schemas.microsoft.com/office/drawing/2014/main" id="{37972455-3003-B5F2-EB47-97111EE3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0" name="Line 44">
            <a:extLst>
              <a:ext uri="{FF2B5EF4-FFF2-40B4-BE49-F238E27FC236}">
                <a16:creationId xmlns:a16="http://schemas.microsoft.com/office/drawing/2014/main" id="{B084DC71-01B5-48ED-AD26-92D8577F5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1" name="Line 45">
            <a:extLst>
              <a:ext uri="{FF2B5EF4-FFF2-40B4-BE49-F238E27FC236}">
                <a16:creationId xmlns:a16="http://schemas.microsoft.com/office/drawing/2014/main" id="{8D62C043-C303-71E0-C09A-F0CC5389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2" name="Line 46">
            <a:extLst>
              <a:ext uri="{FF2B5EF4-FFF2-40B4-BE49-F238E27FC236}">
                <a16:creationId xmlns:a16="http://schemas.microsoft.com/office/drawing/2014/main" id="{28083D0C-F7F2-24A7-3F93-33219C2CB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3" name="Line 47">
            <a:extLst>
              <a:ext uri="{FF2B5EF4-FFF2-40B4-BE49-F238E27FC236}">
                <a16:creationId xmlns:a16="http://schemas.microsoft.com/office/drawing/2014/main" id="{6C7B6B37-DEB3-A662-EABB-663A8730D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4" name="Line 48">
            <a:extLst>
              <a:ext uri="{FF2B5EF4-FFF2-40B4-BE49-F238E27FC236}">
                <a16:creationId xmlns:a16="http://schemas.microsoft.com/office/drawing/2014/main" id="{7640F6DA-252A-8F9D-86D1-BF14F185F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5" name="Line 49">
            <a:extLst>
              <a:ext uri="{FF2B5EF4-FFF2-40B4-BE49-F238E27FC236}">
                <a16:creationId xmlns:a16="http://schemas.microsoft.com/office/drawing/2014/main" id="{1A2E1CA2-3DAD-ECCB-B178-50B59CAD4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6" name="Line 50">
            <a:extLst>
              <a:ext uri="{FF2B5EF4-FFF2-40B4-BE49-F238E27FC236}">
                <a16:creationId xmlns:a16="http://schemas.microsoft.com/office/drawing/2014/main" id="{D5D170EC-248F-F572-C9E6-35940D4D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3244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7" name="Line 51">
            <a:extLst>
              <a:ext uri="{FF2B5EF4-FFF2-40B4-BE49-F238E27FC236}">
                <a16:creationId xmlns:a16="http://schemas.microsoft.com/office/drawing/2014/main" id="{77557023-2D04-F6E9-B9B7-E5CE783FA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08" name="Rectangle 52">
            <a:extLst>
              <a:ext uri="{FF2B5EF4-FFF2-40B4-BE49-F238E27FC236}">
                <a16:creationId xmlns:a16="http://schemas.microsoft.com/office/drawing/2014/main" id="{5388EAEA-2397-D247-DB65-97B100E6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09" name="Rectangle 53">
            <a:extLst>
              <a:ext uri="{FF2B5EF4-FFF2-40B4-BE49-F238E27FC236}">
                <a16:creationId xmlns:a16="http://schemas.microsoft.com/office/drawing/2014/main" id="{F3496A67-0972-BAC8-2323-98D784A5E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0" name="Rectangle 54">
            <a:extLst>
              <a:ext uri="{FF2B5EF4-FFF2-40B4-BE49-F238E27FC236}">
                <a16:creationId xmlns:a16="http://schemas.microsoft.com/office/drawing/2014/main" id="{34FB6226-AB00-007B-62BD-E975EDDC7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1" name="Line 55">
            <a:extLst>
              <a:ext uri="{FF2B5EF4-FFF2-40B4-BE49-F238E27FC236}">
                <a16:creationId xmlns:a16="http://schemas.microsoft.com/office/drawing/2014/main" id="{F94D60DC-E930-D871-C0F3-53BC8C9D6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2" name="Line 56">
            <a:extLst>
              <a:ext uri="{FF2B5EF4-FFF2-40B4-BE49-F238E27FC236}">
                <a16:creationId xmlns:a16="http://schemas.microsoft.com/office/drawing/2014/main" id="{88A78031-B2D6-FB79-3842-218D53E78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3" name="Line 57">
            <a:extLst>
              <a:ext uri="{FF2B5EF4-FFF2-40B4-BE49-F238E27FC236}">
                <a16:creationId xmlns:a16="http://schemas.microsoft.com/office/drawing/2014/main" id="{5B7CBF29-F6E3-26B2-6027-422D0F159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4" name="Text Box 58">
            <a:extLst>
              <a:ext uri="{FF2B5EF4-FFF2-40B4-BE49-F238E27FC236}">
                <a16:creationId xmlns:a16="http://schemas.microsoft.com/office/drawing/2014/main" id="{1EB436C3-A09B-8F03-418F-6468F9A23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7112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115" name="Line 59">
            <a:extLst>
              <a:ext uri="{FF2B5EF4-FFF2-40B4-BE49-F238E27FC236}">
                <a16:creationId xmlns:a16="http://schemas.microsoft.com/office/drawing/2014/main" id="{F6F90FBD-5844-AA05-C5DE-C9A708ABF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828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6" name="Line 60">
            <a:extLst>
              <a:ext uri="{FF2B5EF4-FFF2-40B4-BE49-F238E27FC236}">
                <a16:creationId xmlns:a16="http://schemas.microsoft.com/office/drawing/2014/main" id="{32A85F6A-7640-CC94-9D9B-74F97E9AB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7" name="Line 61">
            <a:extLst>
              <a:ext uri="{FF2B5EF4-FFF2-40B4-BE49-F238E27FC236}">
                <a16:creationId xmlns:a16="http://schemas.microsoft.com/office/drawing/2014/main" id="{C0E134F5-A5AF-DE9E-16ED-EF0FB7F95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8" name="Line 62">
            <a:extLst>
              <a:ext uri="{FF2B5EF4-FFF2-40B4-BE49-F238E27FC236}">
                <a16:creationId xmlns:a16="http://schemas.microsoft.com/office/drawing/2014/main" id="{F5772285-9A4A-39F7-57BE-6E50B4892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9" name="Line 63">
            <a:extLst>
              <a:ext uri="{FF2B5EF4-FFF2-40B4-BE49-F238E27FC236}">
                <a16:creationId xmlns:a16="http://schemas.microsoft.com/office/drawing/2014/main" id="{820C5BD5-3638-9E11-1C1F-AF7C2CDB7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0" name="Line 64">
            <a:extLst>
              <a:ext uri="{FF2B5EF4-FFF2-40B4-BE49-F238E27FC236}">
                <a16:creationId xmlns:a16="http://schemas.microsoft.com/office/drawing/2014/main" id="{357EB0C3-F5E8-AA20-578E-3A7CB3158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1" name="Line 65">
            <a:extLst>
              <a:ext uri="{FF2B5EF4-FFF2-40B4-BE49-F238E27FC236}">
                <a16:creationId xmlns:a16="http://schemas.microsoft.com/office/drawing/2014/main" id="{29D3641D-57D7-FE78-A046-CE21093B8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2" name="Line 66">
            <a:extLst>
              <a:ext uri="{FF2B5EF4-FFF2-40B4-BE49-F238E27FC236}">
                <a16:creationId xmlns:a16="http://schemas.microsoft.com/office/drawing/2014/main" id="{120672CD-DCB7-7A73-E148-A8B5B44CA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3" name="Line 67">
            <a:extLst>
              <a:ext uri="{FF2B5EF4-FFF2-40B4-BE49-F238E27FC236}">
                <a16:creationId xmlns:a16="http://schemas.microsoft.com/office/drawing/2014/main" id="{216B0D6D-EA91-BDC4-DF64-F0A5C28F0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4" name="Line 68">
            <a:extLst>
              <a:ext uri="{FF2B5EF4-FFF2-40B4-BE49-F238E27FC236}">
                <a16:creationId xmlns:a16="http://schemas.microsoft.com/office/drawing/2014/main" id="{FB404659-B13B-2C46-E318-02617B342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5" name="Line 69">
            <a:extLst>
              <a:ext uri="{FF2B5EF4-FFF2-40B4-BE49-F238E27FC236}">
                <a16:creationId xmlns:a16="http://schemas.microsoft.com/office/drawing/2014/main" id="{D9377390-BED9-5844-49E6-F4FB1E74F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6" name="Line 70">
            <a:extLst>
              <a:ext uri="{FF2B5EF4-FFF2-40B4-BE49-F238E27FC236}">
                <a16:creationId xmlns:a16="http://schemas.microsoft.com/office/drawing/2014/main" id="{4831A28A-EE6B-E60A-9E05-3366FBAD5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7" name="Line 71">
            <a:extLst>
              <a:ext uri="{FF2B5EF4-FFF2-40B4-BE49-F238E27FC236}">
                <a16:creationId xmlns:a16="http://schemas.microsoft.com/office/drawing/2014/main" id="{9655E93B-2F9C-8C9A-3FB5-BE8E7970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8" name="Line 72">
            <a:extLst>
              <a:ext uri="{FF2B5EF4-FFF2-40B4-BE49-F238E27FC236}">
                <a16:creationId xmlns:a16="http://schemas.microsoft.com/office/drawing/2014/main" id="{196105FF-A6E7-84EC-4801-DCD88A5AE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9" name="Line 73">
            <a:extLst>
              <a:ext uri="{FF2B5EF4-FFF2-40B4-BE49-F238E27FC236}">
                <a16:creationId xmlns:a16="http://schemas.microsoft.com/office/drawing/2014/main" id="{C9EFCFF4-38F8-F53C-C6D7-E0CBA1532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0" name="Line 74">
            <a:extLst>
              <a:ext uri="{FF2B5EF4-FFF2-40B4-BE49-F238E27FC236}">
                <a16:creationId xmlns:a16="http://schemas.microsoft.com/office/drawing/2014/main" id="{8D48CBA1-E96B-D2DE-CCFB-D15B2B34A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1" name="Line 75">
            <a:extLst>
              <a:ext uri="{FF2B5EF4-FFF2-40B4-BE49-F238E27FC236}">
                <a16:creationId xmlns:a16="http://schemas.microsoft.com/office/drawing/2014/main" id="{0AB22CD3-C2B7-9919-3082-13FF31457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2" name="Line 76">
            <a:extLst>
              <a:ext uri="{FF2B5EF4-FFF2-40B4-BE49-F238E27FC236}">
                <a16:creationId xmlns:a16="http://schemas.microsoft.com/office/drawing/2014/main" id="{B8B5F311-AA4F-2166-308D-CF30EE089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40828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3" name="Line 77">
            <a:extLst>
              <a:ext uri="{FF2B5EF4-FFF2-40B4-BE49-F238E27FC236}">
                <a16:creationId xmlns:a16="http://schemas.microsoft.com/office/drawing/2014/main" id="{94420439-90C0-391A-4F8C-7FA3CCABF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4" name="Rectangle 78">
            <a:extLst>
              <a:ext uri="{FF2B5EF4-FFF2-40B4-BE49-F238E27FC236}">
                <a16:creationId xmlns:a16="http://schemas.microsoft.com/office/drawing/2014/main" id="{4FFAF334-3A15-0EE8-6B7A-8B9DC69A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5" name="Rectangle 79">
            <a:extLst>
              <a:ext uri="{FF2B5EF4-FFF2-40B4-BE49-F238E27FC236}">
                <a16:creationId xmlns:a16="http://schemas.microsoft.com/office/drawing/2014/main" id="{1FA7EEBD-20D0-2FEC-9554-F21904B3A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6" name="Line 80">
            <a:extLst>
              <a:ext uri="{FF2B5EF4-FFF2-40B4-BE49-F238E27FC236}">
                <a16:creationId xmlns:a16="http://schemas.microsoft.com/office/drawing/2014/main" id="{B8BC02A0-647F-13A9-9DCF-2F1328D65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7" name="Line 81">
            <a:extLst>
              <a:ext uri="{FF2B5EF4-FFF2-40B4-BE49-F238E27FC236}">
                <a16:creationId xmlns:a16="http://schemas.microsoft.com/office/drawing/2014/main" id="{10E99CF5-FA9A-5BC7-DAD4-781CFF588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8" name="Text Box 82">
            <a:extLst>
              <a:ext uri="{FF2B5EF4-FFF2-40B4-BE49-F238E27FC236}">
                <a16:creationId xmlns:a16="http://schemas.microsoft.com/office/drawing/2014/main" id="{02614244-6AF6-94A8-78F2-5BD9D087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3549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grpSp>
        <p:nvGrpSpPr>
          <p:cNvPr id="139" name="Group 88">
            <a:extLst>
              <a:ext uri="{FF2B5EF4-FFF2-40B4-BE49-F238E27FC236}">
                <a16:creationId xmlns:a16="http://schemas.microsoft.com/office/drawing/2014/main" id="{36CFF686-E620-15FA-8CA7-2DA33681DA24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244665"/>
            <a:ext cx="4984750" cy="1295400"/>
            <a:chOff x="2208" y="3120"/>
            <a:chExt cx="3140" cy="816"/>
          </a:xfrm>
        </p:grpSpPr>
        <p:sp>
          <p:nvSpPr>
            <p:cNvPr id="140" name="Text Box 82">
              <a:extLst>
                <a:ext uri="{FF2B5EF4-FFF2-40B4-BE49-F238E27FC236}">
                  <a16:creationId xmlns:a16="http://schemas.microsoft.com/office/drawing/2014/main" id="{AA7889CF-8154-897E-1DF0-3E217D29C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64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1" name="Text Box 83">
              <a:extLst>
                <a:ext uri="{FF2B5EF4-FFF2-40B4-BE49-F238E27FC236}">
                  <a16:creationId xmlns:a16="http://schemas.microsoft.com/office/drawing/2014/main" id="{9F1B1146-5306-B37C-8961-7FF7C2781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12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 dirty="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2" name="Text Box 84">
              <a:extLst>
                <a:ext uri="{FF2B5EF4-FFF2-40B4-BE49-F238E27FC236}">
                  <a16:creationId xmlns:a16="http://schemas.microsoft.com/office/drawing/2014/main" id="{11F87109-8A5D-C504-DFC4-DE6299DDA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3" name="Text Box 85">
              <a:extLst>
                <a:ext uri="{FF2B5EF4-FFF2-40B4-BE49-F238E27FC236}">
                  <a16:creationId xmlns:a16="http://schemas.microsoft.com/office/drawing/2014/main" id="{9D1053FA-8848-DD03-04DA-3DA68209C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4" name="Text Box 86">
              <a:extLst>
                <a:ext uri="{FF2B5EF4-FFF2-40B4-BE49-F238E27FC236}">
                  <a16:creationId xmlns:a16="http://schemas.microsoft.com/office/drawing/2014/main" id="{5862E02E-6F7F-8BE8-7E31-2AE936F35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145" name="Text Box 87">
              <a:extLst>
                <a:ext uri="{FF2B5EF4-FFF2-40B4-BE49-F238E27FC236}">
                  <a16:creationId xmlns:a16="http://schemas.microsoft.com/office/drawing/2014/main" id="{57B5C8E7-1F39-965A-4643-C253A3FB1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CC5AF24-60FD-FD47-4D62-FBD59DAFBB68}"/>
              </a:ext>
            </a:extLst>
          </p:cNvPr>
          <p:cNvSpPr txBox="1"/>
          <p:nvPr/>
        </p:nvSpPr>
        <p:spPr>
          <a:xfrm>
            <a:off x="176531" y="1980668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5AAB335-BA65-4BD0-FAA9-13E6F95087F7}"/>
              </a:ext>
            </a:extLst>
          </p:cNvPr>
          <p:cNvSpPr txBox="1"/>
          <p:nvPr/>
        </p:nvSpPr>
        <p:spPr>
          <a:xfrm>
            <a:off x="176531" y="2684337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AD9926A-9F58-C096-4E51-F3627C98DB61}"/>
              </a:ext>
            </a:extLst>
          </p:cNvPr>
          <p:cNvSpPr txBox="1"/>
          <p:nvPr/>
        </p:nvSpPr>
        <p:spPr>
          <a:xfrm>
            <a:off x="158751" y="350182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149" name="Text Box 82">
            <a:extLst>
              <a:ext uri="{FF2B5EF4-FFF2-40B4-BE49-F238E27FC236}">
                <a16:creationId xmlns:a16="http://schemas.microsoft.com/office/drawing/2014/main" id="{1270F988-B759-2306-7BC2-71A9A1CD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15" y="1282020"/>
            <a:ext cx="250858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T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D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C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=1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375F4AA-E70C-6087-B930-E38D20B45587}"/>
              </a:ext>
            </a:extLst>
          </p:cNvPr>
          <p:cNvSpPr txBox="1"/>
          <p:nvPr/>
        </p:nvSpPr>
        <p:spPr>
          <a:xfrm>
            <a:off x="414336" y="5617267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화살표: 왼쪽/오른쪽 5">
            <a:extLst>
              <a:ext uri="{FF2B5EF4-FFF2-40B4-BE49-F238E27FC236}">
                <a16:creationId xmlns:a16="http://schemas.microsoft.com/office/drawing/2014/main" id="{600AEEAC-0E9C-BC26-51B7-5CC0B153DA35}"/>
              </a:ext>
            </a:extLst>
          </p:cNvPr>
          <p:cNvSpPr/>
          <p:nvPr/>
        </p:nvSpPr>
        <p:spPr>
          <a:xfrm>
            <a:off x="1301750" y="1796865"/>
            <a:ext cx="1783551" cy="22859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화살표: 왼쪽/오른쪽 210">
            <a:extLst>
              <a:ext uri="{FF2B5EF4-FFF2-40B4-BE49-F238E27FC236}">
                <a16:creationId xmlns:a16="http://schemas.microsoft.com/office/drawing/2014/main" id="{CD9CEC52-601F-F133-C42A-E5158434602B}"/>
              </a:ext>
            </a:extLst>
          </p:cNvPr>
          <p:cNvSpPr/>
          <p:nvPr/>
        </p:nvSpPr>
        <p:spPr>
          <a:xfrm>
            <a:off x="3153174" y="1775594"/>
            <a:ext cx="1783551" cy="22859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화살표: 왼쪽/오른쪽 211">
            <a:extLst>
              <a:ext uri="{FF2B5EF4-FFF2-40B4-BE49-F238E27FC236}">
                <a16:creationId xmlns:a16="http://schemas.microsoft.com/office/drawing/2014/main" id="{C8F27CAF-FF29-965F-49D1-818E5543AA9C}"/>
              </a:ext>
            </a:extLst>
          </p:cNvPr>
          <p:cNvSpPr/>
          <p:nvPr/>
        </p:nvSpPr>
        <p:spPr>
          <a:xfrm>
            <a:off x="4981973" y="1783736"/>
            <a:ext cx="1783551" cy="228599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4B21186-6F5C-0C7A-73CC-151E5D882D2D}"/>
              </a:ext>
            </a:extLst>
          </p:cNvPr>
          <p:cNvSpPr txBox="1"/>
          <p:nvPr/>
        </p:nvSpPr>
        <p:spPr>
          <a:xfrm>
            <a:off x="2133133" y="778297"/>
            <a:ext cx="65668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at each time slot, only one job can be executed.</a:t>
            </a:r>
            <a:endParaRPr lang="ko-KR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84EC4C7-1E2E-62B0-26CC-F93E325CA4E8}"/>
              </a:ext>
            </a:extLst>
          </p:cNvPr>
          <p:cNvSpPr txBox="1"/>
          <p:nvPr/>
        </p:nvSpPr>
        <p:spPr>
          <a:xfrm>
            <a:off x="6082644" y="5681740"/>
            <a:ext cx="29019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Schedulable</a:t>
            </a:r>
            <a:endParaRPr lang="ko-KR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4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0.14948 7.40741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0.15139 -0.002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0.14879 7.40741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 animBg="1"/>
      <p:bldP spid="81" grpId="0" animBg="1"/>
      <p:bldP spid="6" grpId="0" animBg="1"/>
      <p:bldP spid="211" grpId="0" animBg="1"/>
      <p:bldP spid="212" grpId="0" animBg="1"/>
      <p:bldP spid="2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334DA-4A89-496A-A922-91C3786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32A99-B65F-46FB-BDDE-5DD4EF8B9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Jinkyu</a:t>
            </a:r>
            <a:r>
              <a:rPr lang="en-US" altLang="ko-KR" dirty="0"/>
              <a:t> Lee </a:t>
            </a:r>
            <a:r>
              <a:rPr lang="ko-KR" altLang="en-US" dirty="0"/>
              <a:t>이진규</a:t>
            </a:r>
            <a:endParaRPr lang="en-US" altLang="ko-KR" dirty="0"/>
          </a:p>
          <a:p>
            <a:pPr lvl="1"/>
            <a:r>
              <a:rPr lang="en-US" altLang="ko-KR" dirty="0"/>
              <a:t>Associate Professor</a:t>
            </a:r>
          </a:p>
          <a:p>
            <a:pPr lvl="2"/>
            <a:r>
              <a:rPr lang="en-US" altLang="ko-KR" dirty="0"/>
              <a:t>Department of Computer Science and Engineering </a:t>
            </a:r>
            <a:r>
              <a:rPr lang="ko-KR" altLang="en-US" dirty="0"/>
              <a:t>소프트웨어학과</a:t>
            </a:r>
            <a:r>
              <a:rPr lang="en-US" altLang="ko-KR" dirty="0"/>
              <a:t>, SKKU (2014.3~)</a:t>
            </a:r>
          </a:p>
          <a:p>
            <a:pPr lvl="1"/>
            <a:r>
              <a:rPr lang="en-US" altLang="ko-KR" dirty="0"/>
              <a:t>Postdoctoral Researcher</a:t>
            </a:r>
          </a:p>
          <a:p>
            <a:pPr lvl="2"/>
            <a:r>
              <a:rPr lang="en-US" altLang="ko-KR" dirty="0"/>
              <a:t>Department of EECS, University of Michigan</a:t>
            </a:r>
          </a:p>
          <a:p>
            <a:pPr lvl="3"/>
            <a:r>
              <a:rPr lang="en-US" altLang="ko-KR" dirty="0"/>
              <a:t>Advisor: Prof. Kang G. Shin</a:t>
            </a:r>
          </a:p>
          <a:p>
            <a:pPr lvl="1"/>
            <a:r>
              <a:rPr lang="en-US" altLang="ko-KR" dirty="0"/>
              <a:t>B.S., M.S., Ph.D.</a:t>
            </a:r>
          </a:p>
          <a:p>
            <a:pPr lvl="2"/>
            <a:r>
              <a:rPr lang="en-US" altLang="ko-KR" dirty="0"/>
              <a:t>Department of Computer Science </a:t>
            </a:r>
            <a:r>
              <a:rPr lang="ko-KR" altLang="en-US" dirty="0"/>
              <a:t>전산학부</a:t>
            </a:r>
            <a:r>
              <a:rPr lang="en-US" altLang="ko-KR" dirty="0"/>
              <a:t>, KAIST</a:t>
            </a:r>
          </a:p>
          <a:p>
            <a:pPr lvl="3"/>
            <a:r>
              <a:rPr lang="en-US" altLang="ko-KR" dirty="0"/>
              <a:t>Advisor: Prof. </a:t>
            </a:r>
            <a:r>
              <a:rPr lang="en-US" altLang="ko-KR" dirty="0" err="1"/>
              <a:t>Insik</a:t>
            </a:r>
            <a:r>
              <a:rPr lang="en-US" altLang="ko-KR" dirty="0"/>
              <a:t> Shin &amp; </a:t>
            </a:r>
            <a:r>
              <a:rPr lang="en-US" altLang="ko-KR" dirty="0" err="1"/>
              <a:t>Ikjun</a:t>
            </a:r>
            <a:r>
              <a:rPr lang="en-US" altLang="ko-KR" dirty="0"/>
              <a:t> </a:t>
            </a:r>
            <a:r>
              <a:rPr lang="en-US" altLang="ko-KR" dirty="0" err="1"/>
              <a:t>Yeom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Contact information</a:t>
            </a:r>
          </a:p>
          <a:p>
            <a:pPr lvl="1"/>
            <a:r>
              <a:rPr lang="en-US" altLang="ko-KR" dirty="0"/>
              <a:t>Email. </a:t>
            </a:r>
            <a:r>
              <a:rPr lang="en-US" altLang="ko-KR" dirty="0">
                <a:hlinkClick r:id="rId2"/>
              </a:rPr>
              <a:t>jinkyu.lee@skku.edu</a:t>
            </a:r>
            <a:endParaRPr lang="en-US" altLang="ko-KR" dirty="0"/>
          </a:p>
          <a:p>
            <a:pPr lvl="1"/>
            <a:r>
              <a:rPr lang="en-US" altLang="ko-KR" dirty="0"/>
              <a:t>Website. </a:t>
            </a:r>
            <a:r>
              <a:rPr lang="en-US" altLang="ko-KR" dirty="0">
                <a:hlinkClick r:id="rId3"/>
              </a:rPr>
              <a:t>https://rtclskku.github.io/website/jinkyulee.html</a:t>
            </a:r>
            <a:endParaRPr lang="en-US" altLang="ko-KR" dirty="0"/>
          </a:p>
          <a:p>
            <a:pPr lvl="1"/>
            <a:r>
              <a:rPr lang="en-US" altLang="ko-KR" dirty="0"/>
              <a:t>Real-Time Computing </a:t>
            </a:r>
            <a:r>
              <a:rPr lang="en-US" altLang="ko-KR" dirty="0" err="1"/>
              <a:t>Lab@SKKU</a:t>
            </a:r>
            <a:r>
              <a:rPr lang="en-US" altLang="ko-KR" dirty="0"/>
              <a:t>. </a:t>
            </a:r>
            <a:r>
              <a:rPr lang="en-US" altLang="ko-KR" dirty="0">
                <a:hlinkClick r:id="rId4"/>
              </a:rPr>
              <a:t>https://rtclskku.github.io/website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31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Uniprocessor: </a:t>
            </a:r>
            <a:r>
              <a:rPr lang="en-US" altLang="ko-KR" b="1" dirty="0"/>
              <a:t>at each time slot, only one job can be executed.</a:t>
            </a:r>
            <a:endParaRPr lang="ko-KR" altLang="en-US" b="1" dirty="0"/>
          </a:p>
        </p:txBody>
      </p:sp>
      <p:sp>
        <p:nvSpPr>
          <p:cNvPr id="60" name="Line 4">
            <a:extLst>
              <a:ext uri="{FF2B5EF4-FFF2-40B4-BE49-F238E27FC236}">
                <a16:creationId xmlns:a16="http://schemas.microsoft.com/office/drawing/2014/main" id="{FD73BD97-487C-C083-0FA0-1E98B7B4350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1" name="Line 5">
            <a:extLst>
              <a:ext uri="{FF2B5EF4-FFF2-40B4-BE49-F238E27FC236}">
                <a16:creationId xmlns:a16="http://schemas.microsoft.com/office/drawing/2014/main" id="{62E85659-24BB-B744-5A2E-817BE0167A0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2" name="Line 6">
            <a:extLst>
              <a:ext uri="{FF2B5EF4-FFF2-40B4-BE49-F238E27FC236}">
                <a16:creationId xmlns:a16="http://schemas.microsoft.com/office/drawing/2014/main" id="{AF7715B5-017C-B88B-97DE-E90616930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B679127B-D1DC-51BC-9642-4C959D44C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4" name="Line 8">
            <a:extLst>
              <a:ext uri="{FF2B5EF4-FFF2-40B4-BE49-F238E27FC236}">
                <a16:creationId xmlns:a16="http://schemas.microsoft.com/office/drawing/2014/main" id="{F4044521-2576-A3B6-55C8-1CCA73B2D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D6220042-5F40-8215-B797-8DE6D1B66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6" name="Line 10">
            <a:extLst>
              <a:ext uri="{FF2B5EF4-FFF2-40B4-BE49-F238E27FC236}">
                <a16:creationId xmlns:a16="http://schemas.microsoft.com/office/drawing/2014/main" id="{0486F4BE-3EBC-11F7-6B87-4342871FE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7" name="Line 11">
            <a:extLst>
              <a:ext uri="{FF2B5EF4-FFF2-40B4-BE49-F238E27FC236}">
                <a16:creationId xmlns:a16="http://schemas.microsoft.com/office/drawing/2014/main" id="{636E8C16-AFD9-0C68-19E6-D0AFC3536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8" name="Line 12">
            <a:extLst>
              <a:ext uri="{FF2B5EF4-FFF2-40B4-BE49-F238E27FC236}">
                <a16:creationId xmlns:a16="http://schemas.microsoft.com/office/drawing/2014/main" id="{6C3F5399-3F12-964A-55D3-852319656D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5B9765B4-9574-D98E-55BE-8A7F2C408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0" name="Line 14">
            <a:extLst>
              <a:ext uri="{FF2B5EF4-FFF2-40B4-BE49-F238E27FC236}">
                <a16:creationId xmlns:a16="http://schemas.microsoft.com/office/drawing/2014/main" id="{07FD1F9B-EC91-6D0E-D1B3-F12C9F5641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1" name="Line 15">
            <a:extLst>
              <a:ext uri="{FF2B5EF4-FFF2-40B4-BE49-F238E27FC236}">
                <a16:creationId xmlns:a16="http://schemas.microsoft.com/office/drawing/2014/main" id="{E8BBCB21-50E7-B857-93BF-5F708E9699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2" name="Line 16">
            <a:extLst>
              <a:ext uri="{FF2B5EF4-FFF2-40B4-BE49-F238E27FC236}">
                <a16:creationId xmlns:a16="http://schemas.microsoft.com/office/drawing/2014/main" id="{08998D72-30EB-F4FA-FBA9-46AE7F28C60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8E056730-3E48-DE64-2531-EDFC349A53D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4" name="Line 18">
            <a:extLst>
              <a:ext uri="{FF2B5EF4-FFF2-40B4-BE49-F238E27FC236}">
                <a16:creationId xmlns:a16="http://schemas.microsoft.com/office/drawing/2014/main" id="{603D96A1-34E5-DB98-2D52-9170BD6141E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F4D453A1-6BA8-A07E-CFBF-9E7D87EAE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6" name="Line 20">
            <a:extLst>
              <a:ext uri="{FF2B5EF4-FFF2-40B4-BE49-F238E27FC236}">
                <a16:creationId xmlns:a16="http://schemas.microsoft.com/office/drawing/2014/main" id="{6D377948-1768-0D31-D88A-1096DCFBCA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2406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7" name="Rectangle 21">
            <a:extLst>
              <a:ext uri="{FF2B5EF4-FFF2-40B4-BE49-F238E27FC236}">
                <a16:creationId xmlns:a16="http://schemas.microsoft.com/office/drawing/2014/main" id="{D2300A29-1940-6AC8-1BFA-F1EAFADC2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78" name="Line 22">
            <a:extLst>
              <a:ext uri="{FF2B5EF4-FFF2-40B4-BE49-F238E27FC236}">
                <a16:creationId xmlns:a16="http://schemas.microsoft.com/office/drawing/2014/main" id="{D8D37E92-32CE-87F0-345C-F8F09F70C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79" name="Line 23">
            <a:extLst>
              <a:ext uri="{FF2B5EF4-FFF2-40B4-BE49-F238E27FC236}">
                <a16:creationId xmlns:a16="http://schemas.microsoft.com/office/drawing/2014/main" id="{B9DEF552-A25C-8CDA-5E89-43E8A3C4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0" name="Rectangle 24">
            <a:extLst>
              <a:ext uri="{FF2B5EF4-FFF2-40B4-BE49-F238E27FC236}">
                <a16:creationId xmlns:a16="http://schemas.microsoft.com/office/drawing/2014/main" id="{F84FB8D7-B03D-EACA-141D-3AB37400B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05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1" name="Rectangle 25">
            <a:extLst>
              <a:ext uri="{FF2B5EF4-FFF2-40B4-BE49-F238E27FC236}">
                <a16:creationId xmlns:a16="http://schemas.microsoft.com/office/drawing/2014/main" id="{140EC327-1434-1631-059A-701DFBDA7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93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2" name="Rectangle 26">
            <a:extLst>
              <a:ext uri="{FF2B5EF4-FFF2-40B4-BE49-F238E27FC236}">
                <a16:creationId xmlns:a16="http://schemas.microsoft.com/office/drawing/2014/main" id="{B850653A-9B5D-0586-2CFD-4C2D72EF1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101665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83" name="Line 27">
            <a:extLst>
              <a:ext uri="{FF2B5EF4-FFF2-40B4-BE49-F238E27FC236}">
                <a16:creationId xmlns:a16="http://schemas.microsoft.com/office/drawing/2014/main" id="{DFAF7A42-2041-F6B6-B450-912729245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4" name="Line 28">
            <a:extLst>
              <a:ext uri="{FF2B5EF4-FFF2-40B4-BE49-F238E27FC236}">
                <a16:creationId xmlns:a16="http://schemas.microsoft.com/office/drawing/2014/main" id="{3F280D56-2114-FC5A-4EB5-CA0A0BC2A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5" name="Line 29">
            <a:extLst>
              <a:ext uri="{FF2B5EF4-FFF2-40B4-BE49-F238E27FC236}">
                <a16:creationId xmlns:a16="http://schemas.microsoft.com/office/drawing/2014/main" id="{B918ECF2-D79F-0622-8333-9A3209E86C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1873065"/>
            <a:ext cx="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86" name="Text Box 30">
            <a:extLst>
              <a:ext uri="{FF2B5EF4-FFF2-40B4-BE49-F238E27FC236}">
                <a16:creationId xmlns:a16="http://schemas.microsoft.com/office/drawing/2014/main" id="{22B4A260-7B3A-1BED-52D1-1A527438A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025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(4,1)</a:t>
            </a:r>
          </a:p>
        </p:txBody>
      </p:sp>
      <p:sp>
        <p:nvSpPr>
          <p:cNvPr id="87" name="Line 31">
            <a:extLst>
              <a:ext uri="{FF2B5EF4-FFF2-40B4-BE49-F238E27FC236}">
                <a16:creationId xmlns:a16="http://schemas.microsoft.com/office/drawing/2014/main" id="{42B4C09B-F4AD-2381-9F3B-27F4B9C6D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482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8" name="Line 32">
            <a:extLst>
              <a:ext uri="{FF2B5EF4-FFF2-40B4-BE49-F238E27FC236}">
                <a16:creationId xmlns:a16="http://schemas.microsoft.com/office/drawing/2014/main" id="{558C60CE-446D-C250-699C-23CA94695DC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2482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89" name="Line 33">
            <a:extLst>
              <a:ext uri="{FF2B5EF4-FFF2-40B4-BE49-F238E27FC236}">
                <a16:creationId xmlns:a16="http://schemas.microsoft.com/office/drawing/2014/main" id="{6F722F65-0F54-73A8-2DB1-618286ACB32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2446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0" name="Line 34">
            <a:extLst>
              <a:ext uri="{FF2B5EF4-FFF2-40B4-BE49-F238E27FC236}">
                <a16:creationId xmlns:a16="http://schemas.microsoft.com/office/drawing/2014/main" id="{18023B6E-3993-C752-DAAF-C9CF22FDA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1" name="Line 35">
            <a:extLst>
              <a:ext uri="{FF2B5EF4-FFF2-40B4-BE49-F238E27FC236}">
                <a16:creationId xmlns:a16="http://schemas.microsoft.com/office/drawing/2014/main" id="{B6109D81-4C2A-B52A-695E-C44D008AC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2" name="Line 36">
            <a:extLst>
              <a:ext uri="{FF2B5EF4-FFF2-40B4-BE49-F238E27FC236}">
                <a16:creationId xmlns:a16="http://schemas.microsoft.com/office/drawing/2014/main" id="{E51E4E1F-7CD8-28AC-5B8A-6EED23C8B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3" name="Line 37">
            <a:extLst>
              <a:ext uri="{FF2B5EF4-FFF2-40B4-BE49-F238E27FC236}">
                <a16:creationId xmlns:a16="http://schemas.microsoft.com/office/drawing/2014/main" id="{5D88194C-81B5-8D50-1F77-B1B916C24C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4" name="Line 38">
            <a:extLst>
              <a:ext uri="{FF2B5EF4-FFF2-40B4-BE49-F238E27FC236}">
                <a16:creationId xmlns:a16="http://schemas.microsoft.com/office/drawing/2014/main" id="{2CF95B62-64F7-C6D3-C4AD-711C797EB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5" name="Line 39">
            <a:extLst>
              <a:ext uri="{FF2B5EF4-FFF2-40B4-BE49-F238E27FC236}">
                <a16:creationId xmlns:a16="http://schemas.microsoft.com/office/drawing/2014/main" id="{A0F2B0DE-03CD-BAFC-34E6-0DAE4D4BCD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6" name="Line 40">
            <a:extLst>
              <a:ext uri="{FF2B5EF4-FFF2-40B4-BE49-F238E27FC236}">
                <a16:creationId xmlns:a16="http://schemas.microsoft.com/office/drawing/2014/main" id="{A15215A8-4726-B2DA-BE0D-AAC6B2E89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7" name="Line 41">
            <a:extLst>
              <a:ext uri="{FF2B5EF4-FFF2-40B4-BE49-F238E27FC236}">
                <a16:creationId xmlns:a16="http://schemas.microsoft.com/office/drawing/2014/main" id="{6E5CA278-00B7-861F-CF4B-229D7CA88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8" name="Line 42">
            <a:extLst>
              <a:ext uri="{FF2B5EF4-FFF2-40B4-BE49-F238E27FC236}">
                <a16:creationId xmlns:a16="http://schemas.microsoft.com/office/drawing/2014/main" id="{6FFE2E3E-3603-8C43-FDC5-6B90AC2D3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99" name="Line 43">
            <a:extLst>
              <a:ext uri="{FF2B5EF4-FFF2-40B4-BE49-F238E27FC236}">
                <a16:creationId xmlns:a16="http://schemas.microsoft.com/office/drawing/2014/main" id="{37972455-3003-B5F2-EB47-97111EE3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0" name="Line 44">
            <a:extLst>
              <a:ext uri="{FF2B5EF4-FFF2-40B4-BE49-F238E27FC236}">
                <a16:creationId xmlns:a16="http://schemas.microsoft.com/office/drawing/2014/main" id="{B084DC71-01B5-48ED-AD26-92D8577F5B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1" name="Line 45">
            <a:extLst>
              <a:ext uri="{FF2B5EF4-FFF2-40B4-BE49-F238E27FC236}">
                <a16:creationId xmlns:a16="http://schemas.microsoft.com/office/drawing/2014/main" id="{8D62C043-C303-71E0-C09A-F0CC5389B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2" name="Line 46">
            <a:extLst>
              <a:ext uri="{FF2B5EF4-FFF2-40B4-BE49-F238E27FC236}">
                <a16:creationId xmlns:a16="http://schemas.microsoft.com/office/drawing/2014/main" id="{28083D0C-F7F2-24A7-3F93-33219C2CBC2B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3" name="Line 47">
            <a:extLst>
              <a:ext uri="{FF2B5EF4-FFF2-40B4-BE49-F238E27FC236}">
                <a16:creationId xmlns:a16="http://schemas.microsoft.com/office/drawing/2014/main" id="{6C7B6B37-DEB3-A662-EABB-663A8730D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4" name="Line 48">
            <a:extLst>
              <a:ext uri="{FF2B5EF4-FFF2-40B4-BE49-F238E27FC236}">
                <a16:creationId xmlns:a16="http://schemas.microsoft.com/office/drawing/2014/main" id="{7640F6DA-252A-8F9D-86D1-BF14F185F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5" name="Line 49">
            <a:extLst>
              <a:ext uri="{FF2B5EF4-FFF2-40B4-BE49-F238E27FC236}">
                <a16:creationId xmlns:a16="http://schemas.microsoft.com/office/drawing/2014/main" id="{1A2E1CA2-3DAD-ECCB-B178-50B59CAD4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1684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6" name="Line 50">
            <a:extLst>
              <a:ext uri="{FF2B5EF4-FFF2-40B4-BE49-F238E27FC236}">
                <a16:creationId xmlns:a16="http://schemas.microsoft.com/office/drawing/2014/main" id="{D5D170EC-248F-F572-C9E6-35940D4D6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32446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07" name="Line 51">
            <a:extLst>
              <a:ext uri="{FF2B5EF4-FFF2-40B4-BE49-F238E27FC236}">
                <a16:creationId xmlns:a16="http://schemas.microsoft.com/office/drawing/2014/main" id="{77557023-2D04-F6E9-B9B7-E5CE783FA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08" name="Rectangle 52">
            <a:extLst>
              <a:ext uri="{FF2B5EF4-FFF2-40B4-BE49-F238E27FC236}">
                <a16:creationId xmlns:a16="http://schemas.microsoft.com/office/drawing/2014/main" id="{5388EAEA-2397-D247-DB65-97B100E6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09" name="Rectangle 53">
            <a:extLst>
              <a:ext uri="{FF2B5EF4-FFF2-40B4-BE49-F238E27FC236}">
                <a16:creationId xmlns:a16="http://schemas.microsoft.com/office/drawing/2014/main" id="{F3496A67-0972-BAC8-2323-98D784A5E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0" name="Rectangle 54">
            <a:extLst>
              <a:ext uri="{FF2B5EF4-FFF2-40B4-BE49-F238E27FC236}">
                <a16:creationId xmlns:a16="http://schemas.microsoft.com/office/drawing/2014/main" id="{34FB6226-AB00-007B-62BD-E975EDDC7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0" y="2863665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11" name="Line 55">
            <a:extLst>
              <a:ext uri="{FF2B5EF4-FFF2-40B4-BE49-F238E27FC236}">
                <a16:creationId xmlns:a16="http://schemas.microsoft.com/office/drawing/2014/main" id="{F94D60DC-E930-D871-C0F3-53BC8C9D6FC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2" name="Line 56">
            <a:extLst>
              <a:ext uri="{FF2B5EF4-FFF2-40B4-BE49-F238E27FC236}">
                <a16:creationId xmlns:a16="http://schemas.microsoft.com/office/drawing/2014/main" id="{88A78031-B2D6-FB79-3842-218D53E78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3" name="Line 57">
            <a:extLst>
              <a:ext uri="{FF2B5EF4-FFF2-40B4-BE49-F238E27FC236}">
                <a16:creationId xmlns:a16="http://schemas.microsoft.com/office/drawing/2014/main" id="{5B7CBF29-F6E3-26B2-6027-422D0F159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2635065"/>
            <a:ext cx="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14" name="Text Box 58">
            <a:extLst>
              <a:ext uri="{FF2B5EF4-FFF2-40B4-BE49-F238E27FC236}">
                <a16:creationId xmlns:a16="http://schemas.microsoft.com/office/drawing/2014/main" id="{1EB436C3-A09B-8F03-418F-6468F9A23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27112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(5,2)</a:t>
            </a:r>
          </a:p>
        </p:txBody>
      </p:sp>
      <p:sp>
        <p:nvSpPr>
          <p:cNvPr id="115" name="Line 59">
            <a:extLst>
              <a:ext uri="{FF2B5EF4-FFF2-40B4-BE49-F238E27FC236}">
                <a16:creationId xmlns:a16="http://schemas.microsoft.com/office/drawing/2014/main" id="{F6F90FBD-5844-AA05-C5DE-C9A708ABF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8286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6" name="Line 60">
            <a:extLst>
              <a:ext uri="{FF2B5EF4-FFF2-40B4-BE49-F238E27FC236}">
                <a16:creationId xmlns:a16="http://schemas.microsoft.com/office/drawing/2014/main" id="{32A85F6A-7640-CC94-9D9B-74F97E9AB7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7" name="Line 61">
            <a:extLst>
              <a:ext uri="{FF2B5EF4-FFF2-40B4-BE49-F238E27FC236}">
                <a16:creationId xmlns:a16="http://schemas.microsoft.com/office/drawing/2014/main" id="{C0E134F5-A5AF-DE9E-16ED-EF0FB7F952F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6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8" name="Line 62">
            <a:extLst>
              <a:ext uri="{FF2B5EF4-FFF2-40B4-BE49-F238E27FC236}">
                <a16:creationId xmlns:a16="http://schemas.microsoft.com/office/drawing/2014/main" id="{F5772285-9A4A-39F7-57BE-6E50B48925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3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19" name="Line 63">
            <a:extLst>
              <a:ext uri="{FF2B5EF4-FFF2-40B4-BE49-F238E27FC236}">
                <a16:creationId xmlns:a16="http://schemas.microsoft.com/office/drawing/2014/main" id="{820C5BD5-3638-9E11-1C1F-AF7C2CDB7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0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0" name="Line 64">
            <a:extLst>
              <a:ext uri="{FF2B5EF4-FFF2-40B4-BE49-F238E27FC236}">
                <a16:creationId xmlns:a16="http://schemas.microsoft.com/office/drawing/2014/main" id="{357EB0C3-F5E8-AA20-578E-3A7CB3158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8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1" name="Line 65">
            <a:extLst>
              <a:ext uri="{FF2B5EF4-FFF2-40B4-BE49-F238E27FC236}">
                <a16:creationId xmlns:a16="http://schemas.microsoft.com/office/drawing/2014/main" id="{29D3641D-57D7-FE78-A046-CE21093B8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2" name="Line 66">
            <a:extLst>
              <a:ext uri="{FF2B5EF4-FFF2-40B4-BE49-F238E27FC236}">
                <a16:creationId xmlns:a16="http://schemas.microsoft.com/office/drawing/2014/main" id="{120672CD-DCB7-7A73-E148-A8B5B44CAF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3" name="Line 67">
            <a:extLst>
              <a:ext uri="{FF2B5EF4-FFF2-40B4-BE49-F238E27FC236}">
                <a16:creationId xmlns:a16="http://schemas.microsoft.com/office/drawing/2014/main" id="{216B0D6D-EA91-BDC4-DF64-F0A5C28F0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4" name="Line 68">
            <a:extLst>
              <a:ext uri="{FF2B5EF4-FFF2-40B4-BE49-F238E27FC236}">
                <a16:creationId xmlns:a16="http://schemas.microsoft.com/office/drawing/2014/main" id="{FB404659-B13B-2C46-E318-02617B342E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6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5" name="Line 69">
            <a:extLst>
              <a:ext uri="{FF2B5EF4-FFF2-40B4-BE49-F238E27FC236}">
                <a16:creationId xmlns:a16="http://schemas.microsoft.com/office/drawing/2014/main" id="{D9377390-BED9-5844-49E6-F4FB1E74FDE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6" name="Line 70">
            <a:extLst>
              <a:ext uri="{FF2B5EF4-FFF2-40B4-BE49-F238E27FC236}">
                <a16:creationId xmlns:a16="http://schemas.microsoft.com/office/drawing/2014/main" id="{4831A28A-EE6B-E60A-9E05-3366FBAD5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09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7" name="Line 71">
            <a:extLst>
              <a:ext uri="{FF2B5EF4-FFF2-40B4-BE49-F238E27FC236}">
                <a16:creationId xmlns:a16="http://schemas.microsoft.com/office/drawing/2014/main" id="{9655E93B-2F9C-8C9A-3FB5-BE8E7970E3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3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8" name="Line 72">
            <a:extLst>
              <a:ext uri="{FF2B5EF4-FFF2-40B4-BE49-F238E27FC236}">
                <a16:creationId xmlns:a16="http://schemas.microsoft.com/office/drawing/2014/main" id="{196105FF-A6E7-84EC-4801-DCD88A5AE0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53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29" name="Line 73">
            <a:extLst>
              <a:ext uri="{FF2B5EF4-FFF2-40B4-BE49-F238E27FC236}">
                <a16:creationId xmlns:a16="http://schemas.microsoft.com/office/drawing/2014/main" id="{C9EFCFF4-38F8-F53C-C6D7-E0CBA1532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0" name="Line 74">
            <a:extLst>
              <a:ext uri="{FF2B5EF4-FFF2-40B4-BE49-F238E27FC236}">
                <a16:creationId xmlns:a16="http://schemas.microsoft.com/office/drawing/2014/main" id="{8D48CBA1-E96B-D2DE-CCFB-D15B2B34A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97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1" name="Line 75">
            <a:extLst>
              <a:ext uri="{FF2B5EF4-FFF2-40B4-BE49-F238E27FC236}">
                <a16:creationId xmlns:a16="http://schemas.microsoft.com/office/drawing/2014/main" id="{0AB22CD3-C2B7-9919-3082-13FF31457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400666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2" name="Line 76">
            <a:extLst>
              <a:ext uri="{FF2B5EF4-FFF2-40B4-BE49-F238E27FC236}">
                <a16:creationId xmlns:a16="http://schemas.microsoft.com/office/drawing/2014/main" id="{B8B5F311-AA4F-2166-308D-CF30EE089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1650" y="408286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33" name="Line 77">
            <a:extLst>
              <a:ext uri="{FF2B5EF4-FFF2-40B4-BE49-F238E27FC236}">
                <a16:creationId xmlns:a16="http://schemas.microsoft.com/office/drawing/2014/main" id="{94420439-90C0-391A-4F8C-7FA3CCABF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25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4" name="Rectangle 78">
            <a:extLst>
              <a:ext uri="{FF2B5EF4-FFF2-40B4-BE49-F238E27FC236}">
                <a16:creationId xmlns:a16="http://schemas.microsoft.com/office/drawing/2014/main" id="{4FFAF334-3A15-0EE8-6B7A-8B9DC69A3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7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5" name="Rectangle 79">
            <a:extLst>
              <a:ext uri="{FF2B5EF4-FFF2-40B4-BE49-F238E27FC236}">
                <a16:creationId xmlns:a16="http://schemas.microsoft.com/office/drawing/2014/main" id="{1FA7EEBD-20D0-2FEC-9554-F21904B3A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370186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36" name="Line 80">
            <a:extLst>
              <a:ext uri="{FF2B5EF4-FFF2-40B4-BE49-F238E27FC236}">
                <a16:creationId xmlns:a16="http://schemas.microsoft.com/office/drawing/2014/main" id="{B8BC02A0-647F-13A9-9DCF-2F1328D65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21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7" name="Line 81">
            <a:extLst>
              <a:ext uri="{FF2B5EF4-FFF2-40B4-BE49-F238E27FC236}">
                <a16:creationId xmlns:a16="http://schemas.microsoft.com/office/drawing/2014/main" id="{10E99CF5-FA9A-5BC7-DAD4-781CFF588C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1750" y="347326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138" name="Text Box 82">
            <a:extLst>
              <a:ext uri="{FF2B5EF4-FFF2-40B4-BE49-F238E27FC236}">
                <a16:creationId xmlns:a16="http://schemas.microsoft.com/office/drawing/2014/main" id="{02614244-6AF6-94A8-78F2-5BD9D087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354946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grpSp>
        <p:nvGrpSpPr>
          <p:cNvPr id="139" name="Group 88">
            <a:extLst>
              <a:ext uri="{FF2B5EF4-FFF2-40B4-BE49-F238E27FC236}">
                <a16:creationId xmlns:a16="http://schemas.microsoft.com/office/drawing/2014/main" id="{36CFF686-E620-15FA-8CA7-2DA33681DA24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3244665"/>
            <a:ext cx="4984750" cy="1295400"/>
            <a:chOff x="2208" y="3120"/>
            <a:chExt cx="3140" cy="816"/>
          </a:xfrm>
        </p:grpSpPr>
        <p:sp>
          <p:nvSpPr>
            <p:cNvPr id="140" name="Text Box 82">
              <a:extLst>
                <a:ext uri="{FF2B5EF4-FFF2-40B4-BE49-F238E27FC236}">
                  <a16:creationId xmlns:a16="http://schemas.microsoft.com/office/drawing/2014/main" id="{AA7889CF-8154-897E-1DF0-3E217D29C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64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1" name="Text Box 83">
              <a:extLst>
                <a:ext uri="{FF2B5EF4-FFF2-40B4-BE49-F238E27FC236}">
                  <a16:creationId xmlns:a16="http://schemas.microsoft.com/office/drawing/2014/main" id="{9F1B1146-5306-B37C-8961-7FF7C2781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312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 dirty="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5</a:t>
              </a:r>
            </a:p>
          </p:txBody>
        </p:sp>
        <p:sp>
          <p:nvSpPr>
            <p:cNvPr id="142" name="Text Box 84">
              <a:extLst>
                <a:ext uri="{FF2B5EF4-FFF2-40B4-BE49-F238E27FC236}">
                  <a16:creationId xmlns:a16="http://schemas.microsoft.com/office/drawing/2014/main" id="{11F87109-8A5D-C504-DFC4-DE6299DDA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3" name="Text Box 85">
              <a:extLst>
                <a:ext uri="{FF2B5EF4-FFF2-40B4-BE49-F238E27FC236}">
                  <a16:creationId xmlns:a16="http://schemas.microsoft.com/office/drawing/2014/main" id="{9D1053FA-8848-DD03-04DA-3DA68209C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10</a:t>
              </a:r>
            </a:p>
          </p:txBody>
        </p:sp>
        <p:sp>
          <p:nvSpPr>
            <p:cNvPr id="144" name="Text Box 86">
              <a:extLst>
                <a:ext uri="{FF2B5EF4-FFF2-40B4-BE49-F238E27FC236}">
                  <a16:creationId xmlns:a16="http://schemas.microsoft.com/office/drawing/2014/main" id="{5862E02E-6F7F-8BE8-7E31-2AE936F35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120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  <p:sp>
          <p:nvSpPr>
            <p:cNvPr id="145" name="Text Box 87">
              <a:extLst>
                <a:ext uri="{FF2B5EF4-FFF2-40B4-BE49-F238E27FC236}">
                  <a16:creationId xmlns:a16="http://schemas.microsoft.com/office/drawing/2014/main" id="{57B5C8E7-1F39-965A-4643-C253A3FB1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40" y="3648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defTabSz="914400" latinLnBrk="1"/>
              <a:r>
                <a:rPr lang="en-US" altLang="ko-KR" sz="2400">
                  <a:solidFill>
                    <a:prstClr val="black"/>
                  </a:solidFill>
                  <a:latin typeface="Perpetua"/>
                  <a:ea typeface="굴림" charset="-127"/>
                  <a:cs typeface="Arial" charset="0"/>
                </a:rPr>
                <a:t>15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CC5AF24-60FD-FD47-4D62-FBD59DAFBB68}"/>
              </a:ext>
            </a:extLst>
          </p:cNvPr>
          <p:cNvSpPr txBox="1"/>
          <p:nvPr/>
        </p:nvSpPr>
        <p:spPr>
          <a:xfrm>
            <a:off x="176531" y="1980668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5AAB335-BA65-4BD0-FAA9-13E6F95087F7}"/>
              </a:ext>
            </a:extLst>
          </p:cNvPr>
          <p:cNvSpPr txBox="1"/>
          <p:nvPr/>
        </p:nvSpPr>
        <p:spPr>
          <a:xfrm>
            <a:off x="176531" y="2684337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AD9926A-9F58-C096-4E51-F3627C98DB61}"/>
              </a:ext>
            </a:extLst>
          </p:cNvPr>
          <p:cNvSpPr txBox="1"/>
          <p:nvPr/>
        </p:nvSpPr>
        <p:spPr>
          <a:xfrm>
            <a:off x="158751" y="350182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149" name="Text Box 82">
            <a:extLst>
              <a:ext uri="{FF2B5EF4-FFF2-40B4-BE49-F238E27FC236}">
                <a16:creationId xmlns:a16="http://schemas.microsoft.com/office/drawing/2014/main" id="{1270F988-B759-2306-7BC2-71A9A1CD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515" y="1282020"/>
            <a:ext cx="2508586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T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D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=4, C</a:t>
            </a:r>
            <a:r>
              <a:rPr lang="en-US" altLang="ko-KR" sz="2400" baseline="-250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1</a:t>
            </a:r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=1</a:t>
            </a:r>
          </a:p>
        </p:txBody>
      </p:sp>
      <p:sp>
        <p:nvSpPr>
          <p:cNvPr id="150" name="Line 4">
            <a:extLst>
              <a:ext uri="{FF2B5EF4-FFF2-40B4-BE49-F238E27FC236}">
                <a16:creationId xmlns:a16="http://schemas.microsoft.com/office/drawing/2014/main" id="{B6BE4D47-FD71-0A34-20F1-4E43EE92DD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538796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1" name="Line 5">
            <a:extLst>
              <a:ext uri="{FF2B5EF4-FFF2-40B4-BE49-F238E27FC236}">
                <a16:creationId xmlns:a16="http://schemas.microsoft.com/office/drawing/2014/main" id="{9216BF13-A726-2307-0C7B-3746AC33A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2" name="Line 6">
            <a:extLst>
              <a:ext uri="{FF2B5EF4-FFF2-40B4-BE49-F238E27FC236}">
                <a16:creationId xmlns:a16="http://schemas.microsoft.com/office/drawing/2014/main" id="{AAD41742-7ACE-EFAB-CECB-33FCC4D6BE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94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3" name="Line 7">
            <a:extLst>
              <a:ext uri="{FF2B5EF4-FFF2-40B4-BE49-F238E27FC236}">
                <a16:creationId xmlns:a16="http://schemas.microsoft.com/office/drawing/2014/main" id="{7810FB1B-BDC3-B563-D04B-92770F4A6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6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4" name="Line 8">
            <a:extLst>
              <a:ext uri="{FF2B5EF4-FFF2-40B4-BE49-F238E27FC236}">
                <a16:creationId xmlns:a16="http://schemas.microsoft.com/office/drawing/2014/main" id="{666956E6-A1E7-D5F4-C811-E683CD7DFF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8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5" name="Line 9">
            <a:extLst>
              <a:ext uri="{FF2B5EF4-FFF2-40B4-BE49-F238E27FC236}">
                <a16:creationId xmlns:a16="http://schemas.microsoft.com/office/drawing/2014/main" id="{B86E5B50-53F3-1FC7-7F61-57CC1F2BCC6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22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6" name="Line 10">
            <a:extLst>
              <a:ext uri="{FF2B5EF4-FFF2-40B4-BE49-F238E27FC236}">
                <a16:creationId xmlns:a16="http://schemas.microsoft.com/office/drawing/2014/main" id="{A57FA6C0-1CA8-9443-9C86-F1F652D85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82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7" name="Line 11">
            <a:extLst>
              <a:ext uri="{FF2B5EF4-FFF2-40B4-BE49-F238E27FC236}">
                <a16:creationId xmlns:a16="http://schemas.microsoft.com/office/drawing/2014/main" id="{390591DC-DEA5-2E8B-9AF1-76362DD4CE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4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8" name="Line 12">
            <a:extLst>
              <a:ext uri="{FF2B5EF4-FFF2-40B4-BE49-F238E27FC236}">
                <a16:creationId xmlns:a16="http://schemas.microsoft.com/office/drawing/2014/main" id="{A39490BE-671C-9F10-1AD7-88B2D5951F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59" name="Line 13">
            <a:extLst>
              <a:ext uri="{FF2B5EF4-FFF2-40B4-BE49-F238E27FC236}">
                <a16:creationId xmlns:a16="http://schemas.microsoft.com/office/drawing/2014/main" id="{5FB8D7B8-B166-E40D-2C9B-C435F095156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8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0" name="Line 14">
            <a:extLst>
              <a:ext uri="{FF2B5EF4-FFF2-40B4-BE49-F238E27FC236}">
                <a16:creationId xmlns:a16="http://schemas.microsoft.com/office/drawing/2014/main" id="{27FD66A8-92E3-43EC-EAD9-1ED5B9813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6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1" name="Line 15">
            <a:extLst>
              <a:ext uri="{FF2B5EF4-FFF2-40B4-BE49-F238E27FC236}">
                <a16:creationId xmlns:a16="http://schemas.microsoft.com/office/drawing/2014/main" id="{C49ABABA-49AE-E1DC-0861-C18141759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42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2" name="Line 16">
            <a:extLst>
              <a:ext uri="{FF2B5EF4-FFF2-40B4-BE49-F238E27FC236}">
                <a16:creationId xmlns:a16="http://schemas.microsoft.com/office/drawing/2014/main" id="{6E01CB12-367A-6AC0-68C7-1B1F269CEA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3" name="Line 17">
            <a:extLst>
              <a:ext uri="{FF2B5EF4-FFF2-40B4-BE49-F238E27FC236}">
                <a16:creationId xmlns:a16="http://schemas.microsoft.com/office/drawing/2014/main" id="{3B32D595-72B0-467D-0DFD-F9347F9513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86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4" name="Line 18">
            <a:extLst>
              <a:ext uri="{FF2B5EF4-FFF2-40B4-BE49-F238E27FC236}">
                <a16:creationId xmlns:a16="http://schemas.microsoft.com/office/drawing/2014/main" id="{8779DCFB-7B1B-8F61-7EDC-90051388910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4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5" name="Line 19">
            <a:extLst>
              <a:ext uri="{FF2B5EF4-FFF2-40B4-BE49-F238E27FC236}">
                <a16:creationId xmlns:a16="http://schemas.microsoft.com/office/drawing/2014/main" id="{684FCD4A-E155-4623-7C15-116BB61E3D4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30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6" name="Line 20">
            <a:extLst>
              <a:ext uri="{FF2B5EF4-FFF2-40B4-BE49-F238E27FC236}">
                <a16:creationId xmlns:a16="http://schemas.microsoft.com/office/drawing/2014/main" id="{FDFE4DD6-ADF7-E5F5-C7C8-209B7C738560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5889" y="531176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7" name="Line 22">
            <a:extLst>
              <a:ext uri="{FF2B5EF4-FFF2-40B4-BE49-F238E27FC236}">
                <a16:creationId xmlns:a16="http://schemas.microsoft.com/office/drawing/2014/main" id="{4B312902-AB33-D879-4B57-2755A4B4F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538796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8" name="Line 31">
            <a:extLst>
              <a:ext uri="{FF2B5EF4-FFF2-40B4-BE49-F238E27FC236}">
                <a16:creationId xmlns:a16="http://schemas.microsoft.com/office/drawing/2014/main" id="{E8BE16B5-E2BF-55BE-E90B-D951717D33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538796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69" name="Line 32">
            <a:extLst>
              <a:ext uri="{FF2B5EF4-FFF2-40B4-BE49-F238E27FC236}">
                <a16:creationId xmlns:a16="http://schemas.microsoft.com/office/drawing/2014/main" id="{A57C6A3A-6532-E1FB-43CA-3D6ADFF877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538796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70" name="Rectangle 21">
            <a:extLst>
              <a:ext uri="{FF2B5EF4-FFF2-40B4-BE49-F238E27FC236}">
                <a16:creationId xmlns:a16="http://schemas.microsoft.com/office/drawing/2014/main" id="{B35B4E41-B244-C1AE-3695-C67632D94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089" y="500696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1" name="Rectangle 53">
            <a:extLst>
              <a:ext uri="{FF2B5EF4-FFF2-40B4-BE49-F238E27FC236}">
                <a16:creationId xmlns:a16="http://schemas.microsoft.com/office/drawing/2014/main" id="{2DCA1C44-1C44-7A6D-06F3-708F5ACC7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289" y="4996806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2" name="Rectangle 78">
            <a:extLst>
              <a:ext uri="{FF2B5EF4-FFF2-40B4-BE49-F238E27FC236}">
                <a16:creationId xmlns:a16="http://schemas.microsoft.com/office/drawing/2014/main" id="{CE2991C5-E953-5F8A-E7C0-687133BBA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89" y="5000618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3" name="Rectangle 24">
            <a:extLst>
              <a:ext uri="{FF2B5EF4-FFF2-40B4-BE49-F238E27FC236}">
                <a16:creationId xmlns:a16="http://schemas.microsoft.com/office/drawing/2014/main" id="{372ED577-0A25-CB64-9203-AF4425653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089" y="500696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4" name="Rectangle 52">
            <a:extLst>
              <a:ext uri="{FF2B5EF4-FFF2-40B4-BE49-F238E27FC236}">
                <a16:creationId xmlns:a16="http://schemas.microsoft.com/office/drawing/2014/main" id="{7EFAC9BB-C433-1AF1-56F4-BB07DBD14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529" y="5020754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5" name="Rectangle 25">
            <a:extLst>
              <a:ext uri="{FF2B5EF4-FFF2-40B4-BE49-F238E27FC236}">
                <a16:creationId xmlns:a16="http://schemas.microsoft.com/office/drawing/2014/main" id="{9A926DAB-E394-27F6-8A1B-C1759BA85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740" y="501331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6" name="Rectangle 79">
            <a:extLst>
              <a:ext uri="{FF2B5EF4-FFF2-40B4-BE49-F238E27FC236}">
                <a16:creationId xmlns:a16="http://schemas.microsoft.com/office/drawing/2014/main" id="{7AD25219-BF5D-8230-23F3-FFA102CCA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640" y="4994267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7" name="Rectangle 54">
            <a:extLst>
              <a:ext uri="{FF2B5EF4-FFF2-40B4-BE49-F238E27FC236}">
                <a16:creationId xmlns:a16="http://schemas.microsoft.com/office/drawing/2014/main" id="{A357B4D0-D1A3-8EBF-7880-A846B3346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340" y="5019667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8" name="Rectangle 26">
            <a:extLst>
              <a:ext uri="{FF2B5EF4-FFF2-40B4-BE49-F238E27FC236}">
                <a16:creationId xmlns:a16="http://schemas.microsoft.com/office/drawing/2014/main" id="{6E2804E3-2637-2D29-B132-FEC757F2A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739" y="501966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179" name="Line 4">
            <a:extLst>
              <a:ext uri="{FF2B5EF4-FFF2-40B4-BE49-F238E27FC236}">
                <a16:creationId xmlns:a16="http://schemas.microsoft.com/office/drawing/2014/main" id="{E4A9D52B-17EB-B00C-4E9F-23B258062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657272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0" name="Line 5">
            <a:extLst>
              <a:ext uri="{FF2B5EF4-FFF2-40B4-BE49-F238E27FC236}">
                <a16:creationId xmlns:a16="http://schemas.microsoft.com/office/drawing/2014/main" id="{7B48188E-BA6B-C588-F302-B9AA27F3F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1" name="Line 6">
            <a:extLst>
              <a:ext uri="{FF2B5EF4-FFF2-40B4-BE49-F238E27FC236}">
                <a16:creationId xmlns:a16="http://schemas.microsoft.com/office/drawing/2014/main" id="{23192F8C-C8F2-011D-854F-41CA543E3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94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2" name="Line 7">
            <a:extLst>
              <a:ext uri="{FF2B5EF4-FFF2-40B4-BE49-F238E27FC236}">
                <a16:creationId xmlns:a16="http://schemas.microsoft.com/office/drawing/2014/main" id="{C1A2F979-8822-28B3-EE43-8DF8F83A18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66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3" name="Line 8">
            <a:extLst>
              <a:ext uri="{FF2B5EF4-FFF2-40B4-BE49-F238E27FC236}">
                <a16:creationId xmlns:a16="http://schemas.microsoft.com/office/drawing/2014/main" id="{A2FD719F-8917-27C8-F3CE-873ED2DA5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8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4" name="Line 9">
            <a:extLst>
              <a:ext uri="{FF2B5EF4-FFF2-40B4-BE49-F238E27FC236}">
                <a16:creationId xmlns:a16="http://schemas.microsoft.com/office/drawing/2014/main" id="{F7450860-5161-3758-3B30-887EB3A98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22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5" name="Line 10">
            <a:extLst>
              <a:ext uri="{FF2B5EF4-FFF2-40B4-BE49-F238E27FC236}">
                <a16:creationId xmlns:a16="http://schemas.microsoft.com/office/drawing/2014/main" id="{2DD7EBEE-1BB7-B325-5C3D-9670531B26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82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6" name="Line 11">
            <a:extLst>
              <a:ext uri="{FF2B5EF4-FFF2-40B4-BE49-F238E27FC236}">
                <a16:creationId xmlns:a16="http://schemas.microsoft.com/office/drawing/2014/main" id="{1AD108E1-970B-64CD-8AFD-9BAB8F4C54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54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7" name="Line 12">
            <a:extLst>
              <a:ext uri="{FF2B5EF4-FFF2-40B4-BE49-F238E27FC236}">
                <a16:creationId xmlns:a16="http://schemas.microsoft.com/office/drawing/2014/main" id="{C7F2BCFA-7D11-9269-E062-810FB7D34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1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8" name="Line 13">
            <a:extLst>
              <a:ext uri="{FF2B5EF4-FFF2-40B4-BE49-F238E27FC236}">
                <a16:creationId xmlns:a16="http://schemas.microsoft.com/office/drawing/2014/main" id="{BEEFD82C-AA72-05F9-E46B-89A1BC048B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8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89" name="Line 14">
            <a:extLst>
              <a:ext uri="{FF2B5EF4-FFF2-40B4-BE49-F238E27FC236}">
                <a16:creationId xmlns:a16="http://schemas.microsoft.com/office/drawing/2014/main" id="{4417D7FF-F299-782E-9F32-EBFCCA8C18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6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0" name="Line 15">
            <a:extLst>
              <a:ext uri="{FF2B5EF4-FFF2-40B4-BE49-F238E27FC236}">
                <a16:creationId xmlns:a16="http://schemas.microsoft.com/office/drawing/2014/main" id="{36B80BA5-9726-DF62-85D9-2DF89AA97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42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1" name="Line 16">
            <a:extLst>
              <a:ext uri="{FF2B5EF4-FFF2-40B4-BE49-F238E27FC236}">
                <a16:creationId xmlns:a16="http://schemas.microsoft.com/office/drawing/2014/main" id="{6157D181-655C-C4BC-C4CE-8281A5DC7C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2" name="Line 17">
            <a:extLst>
              <a:ext uri="{FF2B5EF4-FFF2-40B4-BE49-F238E27FC236}">
                <a16:creationId xmlns:a16="http://schemas.microsoft.com/office/drawing/2014/main" id="{4E5542B6-4088-7371-AE9A-DEA03D4FB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586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3" name="Line 18">
            <a:extLst>
              <a:ext uri="{FF2B5EF4-FFF2-40B4-BE49-F238E27FC236}">
                <a16:creationId xmlns:a16="http://schemas.microsoft.com/office/drawing/2014/main" id="{51DC08B9-2B44-6FC9-2C18-B8B39A6DAD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14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4" name="Line 19">
            <a:extLst>
              <a:ext uri="{FF2B5EF4-FFF2-40B4-BE49-F238E27FC236}">
                <a16:creationId xmlns:a16="http://schemas.microsoft.com/office/drawing/2014/main" id="{CE07816E-CECF-1AD7-554B-5E79957C16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30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5" name="Line 20">
            <a:extLst>
              <a:ext uri="{FF2B5EF4-FFF2-40B4-BE49-F238E27FC236}">
                <a16:creationId xmlns:a16="http://schemas.microsoft.com/office/drawing/2014/main" id="{64300C21-AE52-DC1C-5706-8C21BEAA0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5889" y="6496527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6" name="Line 22">
            <a:extLst>
              <a:ext uri="{FF2B5EF4-FFF2-40B4-BE49-F238E27FC236}">
                <a16:creationId xmlns:a16="http://schemas.microsoft.com/office/drawing/2014/main" id="{CF81A701-7C1A-6E86-BDA2-08A659B3C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657272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7" name="Line 31">
            <a:extLst>
              <a:ext uri="{FF2B5EF4-FFF2-40B4-BE49-F238E27FC236}">
                <a16:creationId xmlns:a16="http://schemas.microsoft.com/office/drawing/2014/main" id="{E6D4F21F-E694-106D-4FAC-864B4D2FE2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15089" y="6572727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8" name="Line 32">
            <a:extLst>
              <a:ext uri="{FF2B5EF4-FFF2-40B4-BE49-F238E27FC236}">
                <a16:creationId xmlns:a16="http://schemas.microsoft.com/office/drawing/2014/main" id="{2A094594-2035-166A-A24C-504A040C3B4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34989" y="6572727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199" name="Rectangle 21">
            <a:extLst>
              <a:ext uri="{FF2B5EF4-FFF2-40B4-BE49-F238E27FC236}">
                <a16:creationId xmlns:a16="http://schemas.microsoft.com/office/drawing/2014/main" id="{B3EE6679-8877-1A2C-9A09-99B23105F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5089" y="619172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0" name="Rectangle 53">
            <a:extLst>
              <a:ext uri="{FF2B5EF4-FFF2-40B4-BE49-F238E27FC236}">
                <a16:creationId xmlns:a16="http://schemas.microsoft.com/office/drawing/2014/main" id="{AE5E3F01-CE87-322D-82D3-18069DD13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289" y="6181566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1" name="Rectangle 78">
            <a:extLst>
              <a:ext uri="{FF2B5EF4-FFF2-40B4-BE49-F238E27FC236}">
                <a16:creationId xmlns:a16="http://schemas.microsoft.com/office/drawing/2014/main" id="{505F89B0-1757-86BA-31AE-24870EB96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89" y="6185378"/>
            <a:ext cx="457199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2" name="Rectangle 24">
            <a:extLst>
              <a:ext uri="{FF2B5EF4-FFF2-40B4-BE49-F238E27FC236}">
                <a16:creationId xmlns:a16="http://schemas.microsoft.com/office/drawing/2014/main" id="{947875E0-E8D8-4495-D1E7-013A7FF4B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8" y="6204427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203" name="Rectangle 52">
            <a:extLst>
              <a:ext uri="{FF2B5EF4-FFF2-40B4-BE49-F238E27FC236}">
                <a16:creationId xmlns:a16="http://schemas.microsoft.com/office/drawing/2014/main" id="{F117A17A-304C-ABD6-136E-E4C37FDA6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439" y="6176876"/>
            <a:ext cx="914400" cy="381000"/>
          </a:xfrm>
          <a:prstGeom prst="rect">
            <a:avLst/>
          </a:prstGeom>
          <a:solidFill>
            <a:srgbClr val="FF990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4" name="폭발: 8pt 3">
            <a:extLst>
              <a:ext uri="{FF2B5EF4-FFF2-40B4-BE49-F238E27FC236}">
                <a16:creationId xmlns:a16="http://schemas.microsoft.com/office/drawing/2014/main" id="{35F99266-A1CA-28CA-9BC5-C29F324C12FF}"/>
              </a:ext>
            </a:extLst>
          </p:cNvPr>
          <p:cNvSpPr/>
          <p:nvPr/>
        </p:nvSpPr>
        <p:spPr>
          <a:xfrm>
            <a:off x="4304813" y="5775895"/>
            <a:ext cx="695811" cy="591481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BACD3-0A26-5C4A-3AA7-0B0F79A13420}"/>
              </a:ext>
            </a:extLst>
          </p:cNvPr>
          <p:cNvSpPr txBox="1"/>
          <p:nvPr/>
        </p:nvSpPr>
        <p:spPr>
          <a:xfrm>
            <a:off x="4972689" y="5807544"/>
            <a:ext cx="254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Deadline miss</a:t>
            </a:r>
            <a:endParaRPr lang="ko-KR" altLang="en-US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0908688-7FD4-F71E-29A5-432BD9A63257}"/>
              </a:ext>
            </a:extLst>
          </p:cNvPr>
          <p:cNvSpPr txBox="1"/>
          <p:nvPr/>
        </p:nvSpPr>
        <p:spPr>
          <a:xfrm>
            <a:off x="158751" y="4489581"/>
            <a:ext cx="382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2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3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non-preemptive</a:t>
            </a:r>
            <a:endParaRPr lang="en-US" altLang="ko-KR" sz="2400" baseline="-25000" dirty="0"/>
          </a:p>
          <a:p>
            <a:endParaRPr lang="en-US" sz="2400" baseline="-25000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F20A1B0-0BD8-066F-9817-F10E8E3D90CF}"/>
              </a:ext>
            </a:extLst>
          </p:cNvPr>
          <p:cNvSpPr txBox="1"/>
          <p:nvPr/>
        </p:nvSpPr>
        <p:spPr>
          <a:xfrm>
            <a:off x="148177" y="5649469"/>
            <a:ext cx="382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2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400" baseline="-25000" dirty="0"/>
              <a:t>3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preemptive</a:t>
            </a:r>
            <a:endParaRPr lang="en-US" altLang="ko-KR" sz="2400" baseline="-25000" dirty="0"/>
          </a:p>
          <a:p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12944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4" grpId="0" animBg="1"/>
      <p:bldP spid="5" grpId="0"/>
      <p:bldP spid="208" grpId="0"/>
      <p:bldP spid="2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819807"/>
            <a:ext cx="2582588" cy="5884598"/>
          </a:xfrm>
        </p:spPr>
        <p:txBody>
          <a:bodyPr/>
          <a:lstStyle/>
          <a:p>
            <a:r>
              <a:rPr lang="en-US" altLang="ko-KR" dirty="0"/>
              <a:t>Task models</a:t>
            </a:r>
          </a:p>
          <a:p>
            <a:pPr lvl="1"/>
            <a:r>
              <a:rPr lang="en-US" altLang="ko-KR" dirty="0"/>
              <a:t>Single job</a:t>
            </a:r>
          </a:p>
          <a:p>
            <a:pPr lvl="1"/>
            <a:r>
              <a:rPr lang="en-US" altLang="ko-KR" dirty="0"/>
              <a:t>Aperiodic</a:t>
            </a:r>
          </a:p>
          <a:p>
            <a:pPr lvl="1"/>
            <a:r>
              <a:rPr lang="en-US" altLang="ko-KR" dirty="0"/>
              <a:t>Sporadic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Periodic</a:t>
            </a:r>
          </a:p>
          <a:p>
            <a:pPr lvl="1"/>
            <a:r>
              <a:rPr lang="en-US" altLang="ko-KR" dirty="0"/>
              <a:t>DAG-structured</a:t>
            </a:r>
          </a:p>
          <a:p>
            <a:pPr lvl="1"/>
            <a:r>
              <a:rPr lang="en-US" altLang="ko-KR" dirty="0"/>
              <a:t>Gang-structured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224B8A62-A2BC-B1CB-121A-FBE6E66156CB}"/>
              </a:ext>
            </a:extLst>
          </p:cNvPr>
          <p:cNvSpPr txBox="1">
            <a:spLocks/>
          </p:cNvSpPr>
          <p:nvPr/>
        </p:nvSpPr>
        <p:spPr>
          <a:xfrm>
            <a:off x="2843408" y="819807"/>
            <a:ext cx="3008751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Constraints</a:t>
            </a:r>
          </a:p>
          <a:p>
            <a:pPr lvl="1"/>
            <a:r>
              <a:rPr lang="en-US" altLang="ko-KR" dirty="0"/>
              <a:t>Precedence</a:t>
            </a:r>
          </a:p>
          <a:p>
            <a:pPr lvl="1"/>
            <a:r>
              <a:rPr lang="en-US" altLang="ko-KR" dirty="0"/>
              <a:t>Shared resources</a:t>
            </a:r>
          </a:p>
          <a:p>
            <a:pPr lvl="1"/>
            <a:r>
              <a:rPr lang="en-US" altLang="ko-KR" dirty="0"/>
              <a:t>Self-suspensions</a:t>
            </a:r>
          </a:p>
          <a:p>
            <a:pPr lvl="1"/>
            <a:r>
              <a:rPr lang="en-US" altLang="ko-KR" dirty="0"/>
              <a:t>Mode changes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Fully preemptive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Fully non-preemptive</a:t>
            </a:r>
          </a:p>
          <a:p>
            <a:pPr lvl="1"/>
            <a:r>
              <a:rPr lang="en-US" altLang="ko-KR" dirty="0"/>
              <a:t>Limited preemptive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9B47936-D87B-16DC-B6A3-FAD6947C9F13}"/>
              </a:ext>
            </a:extLst>
          </p:cNvPr>
          <p:cNvSpPr txBox="1">
            <a:spLocks/>
          </p:cNvSpPr>
          <p:nvPr/>
        </p:nvSpPr>
        <p:spPr>
          <a:xfrm>
            <a:off x="5676378" y="821247"/>
            <a:ext cx="2918564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Platforms</a:t>
            </a:r>
          </a:p>
          <a:p>
            <a:pPr lvl="1"/>
            <a:r>
              <a:rPr lang="en-US" altLang="ko-KR" b="1" dirty="0">
                <a:highlight>
                  <a:srgbClr val="FFFF00"/>
                </a:highlight>
              </a:rPr>
              <a:t>Uniprocessor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Multiprocessor</a:t>
            </a:r>
          </a:p>
          <a:p>
            <a:pPr lvl="2"/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GPU + CPU</a:t>
            </a:r>
          </a:p>
          <a:p>
            <a:pPr lvl="1"/>
            <a:r>
              <a:rPr lang="en-US" altLang="ko-KR" dirty="0"/>
              <a:t>Distributed</a:t>
            </a:r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919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Optimization criteria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Feasibility</a:t>
            </a:r>
          </a:p>
          <a:p>
            <a:pPr lvl="1"/>
            <a:r>
              <a:rPr lang="en-US" altLang="ko-KR" dirty="0"/>
              <a:t>Response time</a:t>
            </a:r>
          </a:p>
          <a:p>
            <a:pPr lvl="1"/>
            <a:r>
              <a:rPr lang="en-US" altLang="ko-KR" dirty="0"/>
              <a:t>Maximum lateness </a:t>
            </a:r>
          </a:p>
          <a:p>
            <a:pPr lvl="1"/>
            <a:r>
              <a:rPr lang="en-US" altLang="ko-KR" dirty="0"/>
              <a:t>Utilization bandwidth</a:t>
            </a:r>
          </a:p>
          <a:p>
            <a:pPr lvl="1"/>
            <a:r>
              <a:rPr lang="en-US" altLang="ko-KR" dirty="0"/>
              <a:t>Energy consumption</a:t>
            </a:r>
          </a:p>
          <a:p>
            <a:pPr lvl="1"/>
            <a:r>
              <a:rPr lang="en-US" altLang="ko-KR" dirty="0"/>
              <a:t>Temperature</a:t>
            </a:r>
          </a:p>
          <a:p>
            <a:pPr lvl="1"/>
            <a:r>
              <a:rPr lang="en-US" altLang="ko-KR" dirty="0"/>
              <a:t>Number of processors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E4C111-EB17-D200-B058-63A20ED6D794}"/>
              </a:ext>
            </a:extLst>
          </p:cNvPr>
          <p:cNvSpPr txBox="1"/>
          <p:nvPr/>
        </p:nvSpPr>
        <p:spPr>
          <a:xfrm>
            <a:off x="1643462" y="1346300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Industrial/practical usage of real-time scheduling</a:t>
            </a:r>
          </a:p>
          <a:p>
            <a:pPr lvl="1"/>
            <a:r>
              <a:rPr lang="en-US" altLang="ko-KR" dirty="0"/>
              <a:t>Rate Monotonic is used in most industrial settings.</a:t>
            </a:r>
          </a:p>
          <a:p>
            <a:pPr lvl="1"/>
            <a:r>
              <a:rPr lang="en-US" altLang="ko-KR" dirty="0"/>
              <a:t>Priority Inheritance is in most RT kernels.</a:t>
            </a:r>
          </a:p>
          <a:p>
            <a:pPr lvl="1"/>
            <a:r>
              <a:rPr lang="en-US" altLang="ko-KR" dirty="0"/>
              <a:t>Sporadic Server is specified in POSIX.</a:t>
            </a:r>
          </a:p>
          <a:p>
            <a:pPr lvl="1"/>
            <a:r>
              <a:rPr lang="en-US" altLang="ko-KR" dirty="0"/>
              <a:t>CBS is implemented in LINUX.</a:t>
            </a:r>
          </a:p>
          <a:p>
            <a:pPr lvl="1"/>
            <a:r>
              <a:rPr lang="en-US" altLang="ko-KR" dirty="0"/>
              <a:t>EDF is now supported by a few kernels</a:t>
            </a:r>
          </a:p>
          <a:p>
            <a:pPr lvl="2"/>
            <a:r>
              <a:rPr lang="en-US" altLang="ko-KR" dirty="0"/>
              <a:t>Erika Enterprise: certified OSEK and adopted by Magneti Marelli in next generation ECUs</a:t>
            </a:r>
          </a:p>
          <a:p>
            <a:pPr lvl="2"/>
            <a:r>
              <a:rPr lang="en-US" altLang="ko-KR" dirty="0"/>
              <a:t>Ada 2005 runtime support</a:t>
            </a:r>
          </a:p>
          <a:p>
            <a:pPr lvl="2"/>
            <a:r>
              <a:rPr lang="en-US" altLang="ko-KR" dirty="0"/>
              <a:t>Linux: SCHED_DEADLINE in mainline since June 2014</a:t>
            </a:r>
          </a:p>
          <a:p>
            <a:pPr lvl="1"/>
            <a:r>
              <a:rPr lang="en-US" altLang="ko-KR" dirty="0"/>
              <a:t>A lot of RT Tools are now available for</a:t>
            </a:r>
          </a:p>
          <a:p>
            <a:pPr lvl="2"/>
            <a:r>
              <a:rPr lang="en-US" altLang="ko-KR" dirty="0"/>
              <a:t>WCET estimation,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analysis, scheduling simulation, formal verification, etc.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793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10E0F5-9DA7-F70D-A1CF-30BEF094F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18" y="1439720"/>
            <a:ext cx="6835266" cy="414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03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12AA33-40A2-0A38-286C-EC55311BEAA1}"/>
              </a:ext>
            </a:extLst>
          </p:cNvPr>
          <p:cNvGrpSpPr/>
          <p:nvPr/>
        </p:nvGrpSpPr>
        <p:grpSpPr>
          <a:xfrm>
            <a:off x="1283540" y="1560151"/>
            <a:ext cx="6878420" cy="4498889"/>
            <a:chOff x="1283540" y="1560151"/>
            <a:chExt cx="6878420" cy="44988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DD8E14-D20E-0A06-0848-988FE66A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3540" y="1560151"/>
              <a:ext cx="6824814" cy="440391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BEB6360-D219-040E-0961-37379F661CFD}"/>
                </a:ext>
              </a:extLst>
            </p:cNvPr>
            <p:cNvSpPr/>
            <p:nvPr/>
          </p:nvSpPr>
          <p:spPr>
            <a:xfrm>
              <a:off x="7724406" y="5813768"/>
              <a:ext cx="437554" cy="2452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8352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What is the physical meaning of 1/4 + 2/5 + 2/7?</a:t>
            </a:r>
          </a:p>
          <a:p>
            <a:pPr lvl="2"/>
            <a:r>
              <a:rPr lang="en-US" altLang="ko-KR" dirty="0"/>
              <a:t>Utilization</a:t>
            </a:r>
          </a:p>
          <a:p>
            <a:pPr lvl="2"/>
            <a:r>
              <a:rPr lang="en-US" altLang="ko-KR" dirty="0"/>
              <a:t>What if the utilization is larger than 1.0?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12AA33-40A2-0A38-286C-EC55311BEAA1}"/>
              </a:ext>
            </a:extLst>
          </p:cNvPr>
          <p:cNvGrpSpPr/>
          <p:nvPr/>
        </p:nvGrpSpPr>
        <p:grpSpPr>
          <a:xfrm>
            <a:off x="5653114" y="1470039"/>
            <a:ext cx="2705871" cy="1652879"/>
            <a:chOff x="1283540" y="1560151"/>
            <a:chExt cx="6878420" cy="44988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DD8E14-D20E-0A06-0848-988FE66A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3540" y="1560151"/>
              <a:ext cx="6824814" cy="440391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BEB6360-D219-040E-0961-37379F661CFD}"/>
                </a:ext>
              </a:extLst>
            </p:cNvPr>
            <p:cNvSpPr/>
            <p:nvPr/>
          </p:nvSpPr>
          <p:spPr>
            <a:xfrm>
              <a:off x="7724406" y="5813768"/>
              <a:ext cx="437554" cy="2452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B718532-CB8F-7485-77C8-B51CAD30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52" y="1627257"/>
            <a:ext cx="3964223" cy="140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1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Example: 1/4 + 2/5 + 2/7 &lt;= 0.7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EFC7AF-41C5-4295-12C8-B6C5F9720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738" y="1366631"/>
            <a:ext cx="5841554" cy="34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2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36F1FA-0603-B977-3A69-DA9E8620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56" y="1657251"/>
            <a:ext cx="6266622" cy="397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1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C428DE3-7628-C23B-6003-A4362799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5" y="1588125"/>
            <a:ext cx="6758609" cy="39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334DA-4A89-496A-A922-91C3786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32A99-B65F-46FB-BDDE-5DD4EF8B9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Research areas</a:t>
            </a:r>
          </a:p>
          <a:p>
            <a:pPr lvl="1"/>
            <a:r>
              <a:rPr lang="en-US" altLang="ko-KR" dirty="0"/>
              <a:t>Real-time system</a:t>
            </a:r>
          </a:p>
          <a:p>
            <a:pPr lvl="2"/>
            <a:r>
              <a:rPr lang="en-US" altLang="ko-KR" dirty="0"/>
              <a:t>ML (Machine learning) for RT, RT for ML</a:t>
            </a:r>
          </a:p>
          <a:p>
            <a:pPr lvl="1"/>
            <a:r>
              <a:rPr lang="en-US" altLang="ko-KR" dirty="0"/>
              <a:t>Software-defined battery management</a:t>
            </a:r>
          </a:p>
          <a:p>
            <a:pPr lvl="2"/>
            <a:r>
              <a:rPr lang="en-US" altLang="ko-KR" dirty="0"/>
              <a:t>Battery management systems</a:t>
            </a:r>
          </a:p>
          <a:p>
            <a:pPr lvl="1"/>
            <a:r>
              <a:rPr lang="en-US" altLang="ko-KR" dirty="0"/>
              <a:t>Mobile system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960A6E-E212-A31E-D30E-82514A158DCC}"/>
              </a:ext>
            </a:extLst>
          </p:cNvPr>
          <p:cNvGrpSpPr/>
          <p:nvPr/>
        </p:nvGrpSpPr>
        <p:grpSpPr>
          <a:xfrm>
            <a:off x="4640608" y="1712169"/>
            <a:ext cx="4135301" cy="4903308"/>
            <a:chOff x="4656840" y="1310132"/>
            <a:chExt cx="4135301" cy="4903308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D306381-367D-836B-D229-AEB1D8F1D9CC}"/>
                </a:ext>
              </a:extLst>
            </p:cNvPr>
            <p:cNvSpPr/>
            <p:nvPr/>
          </p:nvSpPr>
          <p:spPr>
            <a:xfrm>
              <a:off x="5177850" y="1310132"/>
              <a:ext cx="3513451" cy="345092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B53558C-D53F-39F9-9900-02E7AFA52F86}"/>
                </a:ext>
              </a:extLst>
            </p:cNvPr>
            <p:cNvSpPr/>
            <p:nvPr/>
          </p:nvSpPr>
          <p:spPr>
            <a:xfrm>
              <a:off x="4725056" y="3732013"/>
              <a:ext cx="2733022" cy="24814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>
                <a:defRPr/>
              </a:pPr>
              <a:endParaRPr lang="ko-KR" altLang="en-US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F6A6C60-62FF-4539-EDB6-E2B3A28DB0B2}"/>
                </a:ext>
              </a:extLst>
            </p:cNvPr>
            <p:cNvSpPr/>
            <p:nvPr/>
          </p:nvSpPr>
          <p:spPr>
            <a:xfrm>
              <a:off x="7075202" y="4086263"/>
              <a:ext cx="1716939" cy="16812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>
                <a:defRPr/>
              </a:pPr>
              <a:endParaRPr lang="ko-KR" altLang="en-US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5B6966-FFE3-4AD3-0C0B-64FE25551638}"/>
                </a:ext>
              </a:extLst>
            </p:cNvPr>
            <p:cNvSpPr/>
            <p:nvPr/>
          </p:nvSpPr>
          <p:spPr>
            <a:xfrm>
              <a:off x="6138429" y="2738291"/>
              <a:ext cx="17940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Real-time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9B2587D-353D-2869-D091-720598CB5527}"/>
                </a:ext>
              </a:extLst>
            </p:cNvPr>
            <p:cNvSpPr/>
            <p:nvPr/>
          </p:nvSpPr>
          <p:spPr>
            <a:xfrm>
              <a:off x="4656840" y="4766746"/>
              <a:ext cx="24865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Software-defined battery</a:t>
              </a:r>
            </a:p>
            <a:p>
              <a:pPr algn="ctr"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management</a:t>
              </a:r>
              <a:endParaRPr lang="ko-KR" altLang="en-US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7A6D1D-F4E8-3C3B-A0CE-A2A1E16D2EEA}"/>
                </a:ext>
              </a:extLst>
            </p:cNvPr>
            <p:cNvSpPr/>
            <p:nvPr/>
          </p:nvSpPr>
          <p:spPr>
            <a:xfrm>
              <a:off x="7610253" y="4722555"/>
              <a:ext cx="90922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Mobile </a:t>
              </a:r>
            </a:p>
            <a:p>
              <a:pPr defTabSz="914400" latinLnBrk="1">
                <a:defRPr/>
              </a:pPr>
              <a:r>
                <a: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system</a:t>
              </a:r>
              <a:endParaRPr lang="ko-KR" altLang="en-US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16AB7A-5F7C-4D23-323E-9643A586A68C}"/>
              </a:ext>
            </a:extLst>
          </p:cNvPr>
          <p:cNvSpPr/>
          <p:nvPr/>
        </p:nvSpPr>
        <p:spPr>
          <a:xfrm>
            <a:off x="1228736" y="3707333"/>
            <a:ext cx="29450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>
              <a:defRPr/>
            </a:pPr>
            <a:r>
              <a:rPr lang="en-US" altLang="ko-KR" sz="24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Specialty:</a:t>
            </a:r>
          </a:p>
          <a:p>
            <a:pPr defTabSz="914400" latinLnBrk="1"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Real-time scheduling</a:t>
            </a:r>
            <a:endParaRPr lang="ko-KR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C5D0BA-87A2-18BA-0927-5E3539F29F5D}"/>
              </a:ext>
            </a:extLst>
          </p:cNvPr>
          <p:cNvSpPr/>
          <p:nvPr/>
        </p:nvSpPr>
        <p:spPr>
          <a:xfrm>
            <a:off x="1228736" y="4686833"/>
            <a:ext cx="31422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System design and analysis</a:t>
            </a:r>
          </a:p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with </a:t>
            </a:r>
            <a:r>
              <a:rPr lang="en-US" altLang="ko-KR" sz="2000" b="1" dirty="0">
                <a:solidFill>
                  <a:srgbClr val="FF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timing guarantees</a:t>
            </a:r>
          </a:p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2000" dirty="0" err="1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QoS</a:t>
            </a: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support</a:t>
            </a:r>
          </a:p>
          <a:p>
            <a:pPr defTabSz="914400" latinLnBrk="1">
              <a:defRPr/>
            </a:pPr>
            <a:r>
              <a:rPr lang="en-US" altLang="ko-KR" sz="2000" dirty="0">
                <a:solidFill>
                  <a:prstClr val="black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- Resource management</a:t>
            </a:r>
            <a:endParaRPr lang="ko-KR" altLang="en-US" sz="2000" dirty="0">
              <a:solidFill>
                <a:prstClr val="black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1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EC9978-2BF6-99A8-7F98-CA0CF1C2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79" y="1374772"/>
            <a:ext cx="7066722" cy="43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20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F15ACA-33AB-B0BD-C2C3-24C1C6D5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25" y="1496144"/>
            <a:ext cx="7310230" cy="441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9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practical example of real-time scheduling</a:t>
            </a:r>
          </a:p>
          <a:p>
            <a:endParaRPr lang="ko-KR" altLang="en-US" dirty="0"/>
          </a:p>
        </p:txBody>
      </p:sp>
      <p:sp>
        <p:nvSpPr>
          <p:cNvPr id="6" name="Rectangle 35">
            <a:extLst>
              <a:ext uri="{FF2B5EF4-FFF2-40B4-BE49-F238E27FC236}">
                <a16:creationId xmlns:a16="http://schemas.microsoft.com/office/drawing/2014/main" id="{15189B8F-B3DB-7DE8-F1B0-ED530C27D6C5}"/>
              </a:ext>
            </a:extLst>
          </p:cNvPr>
          <p:cNvSpPr/>
          <p:nvPr/>
        </p:nvSpPr>
        <p:spPr>
          <a:xfrm>
            <a:off x="2779315" y="6206671"/>
            <a:ext cx="61979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“Real-Time Systems: Achievements and Perspectives” by Giorgio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Buttazzo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B12AA33-40A2-0A38-286C-EC55311BEAA1}"/>
              </a:ext>
            </a:extLst>
          </p:cNvPr>
          <p:cNvGrpSpPr/>
          <p:nvPr/>
        </p:nvGrpSpPr>
        <p:grpSpPr>
          <a:xfrm>
            <a:off x="1615109" y="1331843"/>
            <a:ext cx="5475414" cy="1832907"/>
            <a:chOff x="1283540" y="3468757"/>
            <a:chExt cx="6878420" cy="25902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ADD8E14-D20E-0A06-0848-988FE66A2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339" r="2082"/>
            <a:stretch/>
          </p:blipFill>
          <p:spPr>
            <a:xfrm>
              <a:off x="1283540" y="3468757"/>
              <a:ext cx="6682673" cy="2495304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BEB6360-D219-040E-0961-37379F661CFD}"/>
                </a:ext>
              </a:extLst>
            </p:cNvPr>
            <p:cNvSpPr/>
            <p:nvPr/>
          </p:nvSpPr>
          <p:spPr>
            <a:xfrm>
              <a:off x="7724406" y="5813768"/>
              <a:ext cx="437554" cy="2452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1CEDFEA-D9DA-2AA1-3774-4BAB9FB92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0" r="12071" b="70868"/>
          <a:stretch/>
        </p:blipFill>
        <p:spPr>
          <a:xfrm>
            <a:off x="4843779" y="3397506"/>
            <a:ext cx="3198466" cy="10378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B69D34-7959-E229-C7F2-30CF9612B9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10" t="67644" r="25520"/>
          <a:stretch/>
        </p:blipFill>
        <p:spPr>
          <a:xfrm>
            <a:off x="386080" y="3215783"/>
            <a:ext cx="2792896" cy="1102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CE36C-C810-C45D-6EC4-6B13F460F50A}"/>
              </a:ext>
            </a:extLst>
          </p:cNvPr>
          <p:cNvSpPr txBox="1"/>
          <p:nvPr/>
        </p:nvSpPr>
        <p:spPr>
          <a:xfrm>
            <a:off x="975254" y="4880133"/>
            <a:ext cx="2792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ko-KR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ko-KR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ko-KR" alt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possible?</a:t>
            </a:r>
            <a:endParaRPr lang="ko-KR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39E578-BC8F-9E66-CC50-C24BDBDFC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580" y="4756892"/>
            <a:ext cx="4290553" cy="63107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EFD834-436B-C98E-C4F6-7F6AF5063BCA}"/>
              </a:ext>
            </a:extLst>
          </p:cNvPr>
          <p:cNvSpPr txBox="1"/>
          <p:nvPr/>
        </p:nvSpPr>
        <p:spPr>
          <a:xfrm>
            <a:off x="2113552" y="5577685"/>
            <a:ext cx="5380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Scheduling algorithm + </a:t>
            </a:r>
            <a:r>
              <a:rPr lang="en-US" altLang="ko-KR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Schedulability</a:t>
            </a:r>
            <a:r>
              <a:rPr lang="en-US" altLang="ko-KR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endParaRPr lang="ko-KR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2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B64B1-007F-76D9-9844-8E7DCA31F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D0E85B-59A9-47FF-840F-6B36505FF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model,</a:t>
            </a:r>
            <a:r>
              <a:rPr lang="ko-KR" altLang="en-US" dirty="0"/>
              <a:t> </a:t>
            </a:r>
            <a:r>
              <a:rPr lang="en-US" altLang="ko-KR" dirty="0"/>
              <a:t>constraints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platform are usually given. </a:t>
            </a:r>
          </a:p>
          <a:p>
            <a:r>
              <a:rPr lang="en-US" altLang="ko-KR" dirty="0"/>
              <a:t>Then, how can we achieve timeliness of a real-time systems?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C6F906-7ADB-4805-0446-C36C2086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21" y="3379762"/>
            <a:ext cx="6587958" cy="2658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00D8FA-A3DC-3A4C-C47A-220FC49B0C63}"/>
              </a:ext>
            </a:extLst>
          </p:cNvPr>
          <p:cNvSpPr txBox="1"/>
          <p:nvPr/>
        </p:nvSpPr>
        <p:spPr>
          <a:xfrm>
            <a:off x="1278021" y="2072909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87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AABCA-BF7C-0BC0-4965-3F97E93E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2D89A-7E6C-CD6B-102C-33738C86B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now on, we focus on the following </a:t>
            </a:r>
            <a:r>
              <a:rPr lang="en-US" altLang="ko-KR" i="1" dirty="0"/>
              <a:t>periodic/sporadic task model</a:t>
            </a:r>
          </a:p>
          <a:p>
            <a:pPr lvl="1"/>
            <a:r>
              <a:rPr lang="el-GR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000" baseline="-25000" dirty="0" err="1"/>
              <a:t>i</a:t>
            </a:r>
            <a:r>
              <a:rPr lang="en-US" altLang="ko-KR" dirty="0"/>
              <a:t> :Task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2"/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: the minimum separation / period</a:t>
            </a:r>
          </a:p>
          <a:p>
            <a:pPr lvl="2"/>
            <a:r>
              <a:rPr lang="en-US" altLang="ko-KR" dirty="0"/>
              <a:t>C</a:t>
            </a:r>
            <a:r>
              <a:rPr lang="en-US" altLang="ko-KR" baseline="-25000" dirty="0"/>
              <a:t>i</a:t>
            </a:r>
            <a:r>
              <a:rPr lang="en-US" altLang="ko-KR" dirty="0"/>
              <a:t>: the worst-case execution time (WCET)</a:t>
            </a:r>
          </a:p>
          <a:p>
            <a:pPr lvl="2"/>
            <a:r>
              <a:rPr lang="en-US" altLang="ko-KR" dirty="0"/>
              <a:t>D</a:t>
            </a:r>
            <a:r>
              <a:rPr lang="en-US" altLang="ko-KR" baseline="-25000" dirty="0"/>
              <a:t>i</a:t>
            </a:r>
            <a:r>
              <a:rPr lang="en-US" altLang="ko-KR" dirty="0"/>
              <a:t>: the relative deadline</a:t>
            </a:r>
          </a:p>
          <a:p>
            <a:pPr lvl="1"/>
            <a:r>
              <a:rPr lang="en-US" altLang="ko-KR" dirty="0"/>
              <a:t>Job: an instance of a task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8B58246-9765-F5F4-A541-2574886C4F0F}"/>
              </a:ext>
            </a:extLst>
          </p:cNvPr>
          <p:cNvCxnSpPr/>
          <p:nvPr/>
        </p:nvCxnSpPr>
        <p:spPr>
          <a:xfrm flipV="1">
            <a:off x="1891344" y="4757118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4E85EF-BB14-8CA0-7AA2-84B280E36C5D}"/>
              </a:ext>
            </a:extLst>
          </p:cNvPr>
          <p:cNvSpPr txBox="1"/>
          <p:nvPr/>
        </p:nvSpPr>
        <p:spPr>
          <a:xfrm>
            <a:off x="4784648" y="4684092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42799-5F1C-70A3-2539-C5B56A74515D}"/>
              </a:ext>
            </a:extLst>
          </p:cNvPr>
          <p:cNvSpPr txBox="1"/>
          <p:nvPr/>
        </p:nvSpPr>
        <p:spPr>
          <a:xfrm>
            <a:off x="2548426" y="4219347"/>
            <a:ext cx="107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=4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3A830-611B-B7E1-2979-314C1344A35C}"/>
              </a:ext>
            </a:extLst>
          </p:cNvPr>
          <p:cNvSpPr txBox="1"/>
          <p:nvPr/>
        </p:nvSpPr>
        <p:spPr>
          <a:xfrm>
            <a:off x="2598620" y="4697592"/>
            <a:ext cx="872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=5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D8E3F-3E43-E738-FE85-918FCC2976D7}"/>
              </a:ext>
            </a:extLst>
          </p:cNvPr>
          <p:cNvSpPr txBox="1"/>
          <p:nvPr/>
        </p:nvSpPr>
        <p:spPr>
          <a:xfrm>
            <a:off x="6887805" y="4692273"/>
            <a:ext cx="59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T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EC6DE-11FB-A734-5F8B-5D7320E625C1}"/>
              </a:ext>
            </a:extLst>
          </p:cNvPr>
          <p:cNvSpPr txBox="1"/>
          <p:nvPr/>
        </p:nvSpPr>
        <p:spPr>
          <a:xfrm>
            <a:off x="249653" y="3899552"/>
            <a:ext cx="122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>
                <a:latin typeface="Perpetua" panose="02020502060401020303" pitchFamily="18" charset="0"/>
              </a:rPr>
              <a:t>1 </a:t>
            </a:r>
            <a:r>
              <a:rPr lang="en-US" altLang="ko-KR" sz="2400" dirty="0">
                <a:latin typeface="Perpetua" panose="02020502060401020303" pitchFamily="18" charset="0"/>
                <a:cs typeface="Times New Roman" panose="02020603050405020304" pitchFamily="18" charset="0"/>
              </a:rPr>
              <a:t>(5,2,3)</a:t>
            </a:r>
            <a:endParaRPr lang="en-US" sz="2400" baseline="-25000" dirty="0">
              <a:latin typeface="Perpetua" panose="02020502060401020303" pitchFamily="18" charset="0"/>
            </a:endParaRPr>
          </a:p>
        </p:txBody>
      </p:sp>
      <p:cxnSp>
        <p:nvCxnSpPr>
          <p:cNvPr id="11" name="직선 화살표 연결선 4">
            <a:extLst>
              <a:ext uri="{FF2B5EF4-FFF2-40B4-BE49-F238E27FC236}">
                <a16:creationId xmlns:a16="http://schemas.microsoft.com/office/drawing/2014/main" id="{BF73967A-C0F1-FAD8-242B-114BDA6A4B19}"/>
              </a:ext>
            </a:extLst>
          </p:cNvPr>
          <p:cNvCxnSpPr/>
          <p:nvPr/>
        </p:nvCxnSpPr>
        <p:spPr>
          <a:xfrm>
            <a:off x="1954423" y="4291932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BF5BFE-C0A6-9D01-BD83-2915D8CE669D}"/>
              </a:ext>
            </a:extLst>
          </p:cNvPr>
          <p:cNvSpPr txBox="1"/>
          <p:nvPr/>
        </p:nvSpPr>
        <p:spPr>
          <a:xfrm>
            <a:off x="4714876" y="4221272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16B32-2BF4-3553-1C90-7CE8377B5798}"/>
              </a:ext>
            </a:extLst>
          </p:cNvPr>
          <p:cNvSpPr txBox="1"/>
          <p:nvPr/>
        </p:nvSpPr>
        <p:spPr>
          <a:xfrm>
            <a:off x="6788535" y="4208912"/>
            <a:ext cx="721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D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cxnSp>
        <p:nvCxnSpPr>
          <p:cNvPr id="14" name="Straight Arrow Connector 55">
            <a:extLst>
              <a:ext uri="{FF2B5EF4-FFF2-40B4-BE49-F238E27FC236}">
                <a16:creationId xmlns:a16="http://schemas.microsoft.com/office/drawing/2014/main" id="{00068EE9-3241-ADD7-13F9-2B9CC1917085}"/>
              </a:ext>
            </a:extLst>
          </p:cNvPr>
          <p:cNvCxnSpPr/>
          <p:nvPr/>
        </p:nvCxnSpPr>
        <p:spPr>
          <a:xfrm>
            <a:off x="1583860" y="4170610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56">
            <a:extLst>
              <a:ext uri="{FF2B5EF4-FFF2-40B4-BE49-F238E27FC236}">
                <a16:creationId xmlns:a16="http://schemas.microsoft.com/office/drawing/2014/main" id="{EA816805-8F1E-ADFA-8E3A-2CB2392ABE3C}"/>
              </a:ext>
            </a:extLst>
          </p:cNvPr>
          <p:cNvSpPr/>
          <p:nvPr/>
        </p:nvSpPr>
        <p:spPr>
          <a:xfrm>
            <a:off x="2389131" y="383881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58">
            <a:extLst>
              <a:ext uri="{FF2B5EF4-FFF2-40B4-BE49-F238E27FC236}">
                <a16:creationId xmlns:a16="http://schemas.microsoft.com/office/drawing/2014/main" id="{388A09B8-24B1-4B30-BB3A-B0CD55B9921D}"/>
              </a:ext>
            </a:extLst>
          </p:cNvPr>
          <p:cNvSpPr/>
          <p:nvPr/>
        </p:nvSpPr>
        <p:spPr>
          <a:xfrm>
            <a:off x="2784534" y="383881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직선 화살표 연결선 17">
            <a:extLst>
              <a:ext uri="{FF2B5EF4-FFF2-40B4-BE49-F238E27FC236}">
                <a16:creationId xmlns:a16="http://schemas.microsoft.com/office/drawing/2014/main" id="{F36E0A97-ED3C-1E73-0049-4514A02EFE02}"/>
              </a:ext>
            </a:extLst>
          </p:cNvPr>
          <p:cNvCxnSpPr/>
          <p:nvPr/>
        </p:nvCxnSpPr>
        <p:spPr>
          <a:xfrm rot="5400000">
            <a:off x="1846004" y="401536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4E95964-21AA-F9BC-97EC-24EC0B353709}"/>
              </a:ext>
            </a:extLst>
          </p:cNvPr>
          <p:cNvCxnSpPr/>
          <p:nvPr/>
        </p:nvCxnSpPr>
        <p:spPr>
          <a:xfrm rot="5400000">
            <a:off x="3850351" y="4040838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7">
            <a:extLst>
              <a:ext uri="{FF2B5EF4-FFF2-40B4-BE49-F238E27FC236}">
                <a16:creationId xmlns:a16="http://schemas.microsoft.com/office/drawing/2014/main" id="{1F55331C-1E2A-0273-97A0-11F3E394F9C5}"/>
              </a:ext>
            </a:extLst>
          </p:cNvPr>
          <p:cNvCxnSpPr/>
          <p:nvPr/>
        </p:nvCxnSpPr>
        <p:spPr>
          <a:xfrm rot="5400000">
            <a:off x="3503113" y="404163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4">
            <a:extLst>
              <a:ext uri="{FF2B5EF4-FFF2-40B4-BE49-F238E27FC236}">
                <a16:creationId xmlns:a16="http://schemas.microsoft.com/office/drawing/2014/main" id="{F286B8DE-D44F-0E96-4761-21105E0F83D9}"/>
              </a:ext>
            </a:extLst>
          </p:cNvPr>
          <p:cNvCxnSpPr/>
          <p:nvPr/>
        </p:nvCxnSpPr>
        <p:spPr>
          <a:xfrm flipV="1">
            <a:off x="3988591" y="4765517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4">
            <a:extLst>
              <a:ext uri="{FF2B5EF4-FFF2-40B4-BE49-F238E27FC236}">
                <a16:creationId xmlns:a16="http://schemas.microsoft.com/office/drawing/2014/main" id="{31F4BF1C-BC08-93AF-B907-7D19755C4E66}"/>
              </a:ext>
            </a:extLst>
          </p:cNvPr>
          <p:cNvCxnSpPr/>
          <p:nvPr/>
        </p:nvCxnSpPr>
        <p:spPr>
          <a:xfrm flipV="1">
            <a:off x="6091268" y="4757118"/>
            <a:ext cx="2102677" cy="83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17">
            <a:extLst>
              <a:ext uri="{FF2B5EF4-FFF2-40B4-BE49-F238E27FC236}">
                <a16:creationId xmlns:a16="http://schemas.microsoft.com/office/drawing/2014/main" id="{5BF2700A-B820-FDF5-79D8-C72089C6F501}"/>
              </a:ext>
            </a:extLst>
          </p:cNvPr>
          <p:cNvCxnSpPr/>
          <p:nvPr/>
        </p:nvCxnSpPr>
        <p:spPr>
          <a:xfrm rot="5400000">
            <a:off x="5951654" y="401880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17">
            <a:extLst>
              <a:ext uri="{FF2B5EF4-FFF2-40B4-BE49-F238E27FC236}">
                <a16:creationId xmlns:a16="http://schemas.microsoft.com/office/drawing/2014/main" id="{6D2137AB-5010-9452-796A-BCB31B37B120}"/>
              </a:ext>
            </a:extLst>
          </p:cNvPr>
          <p:cNvCxnSpPr/>
          <p:nvPr/>
        </p:nvCxnSpPr>
        <p:spPr>
          <a:xfrm rot="5400000">
            <a:off x="5507462" y="403117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17">
            <a:extLst>
              <a:ext uri="{FF2B5EF4-FFF2-40B4-BE49-F238E27FC236}">
                <a16:creationId xmlns:a16="http://schemas.microsoft.com/office/drawing/2014/main" id="{7A0C6A79-4172-F71E-78A3-91D764EF1D26}"/>
              </a:ext>
            </a:extLst>
          </p:cNvPr>
          <p:cNvCxnSpPr/>
          <p:nvPr/>
        </p:nvCxnSpPr>
        <p:spPr>
          <a:xfrm rot="5400000">
            <a:off x="7627086" y="403117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4">
            <a:extLst>
              <a:ext uri="{FF2B5EF4-FFF2-40B4-BE49-F238E27FC236}">
                <a16:creationId xmlns:a16="http://schemas.microsoft.com/office/drawing/2014/main" id="{244B3B8F-E3ED-C097-1E5D-4EB364705852}"/>
              </a:ext>
            </a:extLst>
          </p:cNvPr>
          <p:cNvCxnSpPr/>
          <p:nvPr/>
        </p:nvCxnSpPr>
        <p:spPr>
          <a:xfrm>
            <a:off x="3947884" y="4300232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4">
            <a:extLst>
              <a:ext uri="{FF2B5EF4-FFF2-40B4-BE49-F238E27FC236}">
                <a16:creationId xmlns:a16="http://schemas.microsoft.com/office/drawing/2014/main" id="{7F1C0FE4-4368-FD6E-B824-7041308C470E}"/>
              </a:ext>
            </a:extLst>
          </p:cNvPr>
          <p:cNvCxnSpPr/>
          <p:nvPr/>
        </p:nvCxnSpPr>
        <p:spPr>
          <a:xfrm>
            <a:off x="6060073" y="4300232"/>
            <a:ext cx="1692360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17">
            <a:extLst>
              <a:ext uri="{FF2B5EF4-FFF2-40B4-BE49-F238E27FC236}">
                <a16:creationId xmlns:a16="http://schemas.microsoft.com/office/drawing/2014/main" id="{85207DB1-2518-FCA7-D026-7E28CAAE4A20}"/>
              </a:ext>
            </a:extLst>
          </p:cNvPr>
          <p:cNvCxnSpPr/>
          <p:nvPr/>
        </p:nvCxnSpPr>
        <p:spPr>
          <a:xfrm rot="5400000">
            <a:off x="7992326" y="403117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D9B349F-BF3D-84A4-2574-A6D4AA170990}"/>
              </a:ext>
            </a:extLst>
          </p:cNvPr>
          <p:cNvSpPr txBox="1"/>
          <p:nvPr/>
        </p:nvSpPr>
        <p:spPr>
          <a:xfrm>
            <a:off x="2339248" y="3415060"/>
            <a:ext cx="949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pitchFamily="34" charset="0"/>
              </a:rPr>
              <a:t>C</a:t>
            </a:r>
            <a:r>
              <a:rPr lang="en-US" altLang="ko-KR" sz="2400" baseline="-25000" dirty="0">
                <a:cs typeface="Arial" pitchFamily="34" charset="0"/>
              </a:rPr>
              <a:t>1</a:t>
            </a:r>
            <a:r>
              <a:rPr lang="en-US" altLang="ko-KR" sz="2400" dirty="0">
                <a:cs typeface="Arial" pitchFamily="34" charset="0"/>
              </a:rPr>
              <a:t>=2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29" name="Rectangle 76">
            <a:extLst>
              <a:ext uri="{FF2B5EF4-FFF2-40B4-BE49-F238E27FC236}">
                <a16:creationId xmlns:a16="http://schemas.microsoft.com/office/drawing/2014/main" id="{D8E47100-AE49-318E-4D1C-02FBE1B825F6}"/>
              </a:ext>
            </a:extLst>
          </p:cNvPr>
          <p:cNvSpPr/>
          <p:nvPr/>
        </p:nvSpPr>
        <p:spPr>
          <a:xfrm>
            <a:off x="4398661" y="382669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77">
            <a:extLst>
              <a:ext uri="{FF2B5EF4-FFF2-40B4-BE49-F238E27FC236}">
                <a16:creationId xmlns:a16="http://schemas.microsoft.com/office/drawing/2014/main" id="{9D56A5B0-313B-A623-8215-438934DA7AF2}"/>
              </a:ext>
            </a:extLst>
          </p:cNvPr>
          <p:cNvSpPr/>
          <p:nvPr/>
        </p:nvSpPr>
        <p:spPr>
          <a:xfrm>
            <a:off x="4794064" y="382669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78">
            <a:extLst>
              <a:ext uri="{FF2B5EF4-FFF2-40B4-BE49-F238E27FC236}">
                <a16:creationId xmlns:a16="http://schemas.microsoft.com/office/drawing/2014/main" id="{110EBD21-581D-7540-99BF-C35051077E45}"/>
              </a:ext>
            </a:extLst>
          </p:cNvPr>
          <p:cNvSpPr/>
          <p:nvPr/>
        </p:nvSpPr>
        <p:spPr>
          <a:xfrm>
            <a:off x="6549501" y="38285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79">
            <a:extLst>
              <a:ext uri="{FF2B5EF4-FFF2-40B4-BE49-F238E27FC236}">
                <a16:creationId xmlns:a16="http://schemas.microsoft.com/office/drawing/2014/main" id="{14A807B7-E1AB-87EA-B7C3-9FBE639454E0}"/>
              </a:ext>
            </a:extLst>
          </p:cNvPr>
          <p:cNvSpPr/>
          <p:nvPr/>
        </p:nvSpPr>
        <p:spPr>
          <a:xfrm>
            <a:off x="6944904" y="382853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922694-F089-5EBF-292A-4AA44F661139}"/>
              </a:ext>
            </a:extLst>
          </p:cNvPr>
          <p:cNvSpPr txBox="1"/>
          <p:nvPr/>
        </p:nvSpPr>
        <p:spPr>
          <a:xfrm>
            <a:off x="2402145" y="3105343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406E93-AF19-2D37-DC91-ED5F08D57126}"/>
              </a:ext>
            </a:extLst>
          </p:cNvPr>
          <p:cNvSpPr txBox="1"/>
          <p:nvPr/>
        </p:nvSpPr>
        <p:spPr>
          <a:xfrm>
            <a:off x="4347238" y="3080892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Job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76E066-EF28-C699-87C6-B3E49D9A8F63}"/>
              </a:ext>
            </a:extLst>
          </p:cNvPr>
          <p:cNvSpPr txBox="1"/>
          <p:nvPr/>
        </p:nvSpPr>
        <p:spPr>
          <a:xfrm>
            <a:off x="6453233" y="3105343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3</a:t>
            </a:r>
          </a:p>
        </p:txBody>
      </p:sp>
      <p:sp>
        <p:nvSpPr>
          <p:cNvPr id="36" name="Line 59">
            <a:extLst>
              <a:ext uri="{FF2B5EF4-FFF2-40B4-BE49-F238E27FC236}">
                <a16:creationId xmlns:a16="http://schemas.microsoft.com/office/drawing/2014/main" id="{9308AC98-59D3-9D9A-55AF-1FA6C45BE3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7808" y="6434525"/>
            <a:ext cx="68961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7" name="Line 60">
            <a:extLst>
              <a:ext uri="{FF2B5EF4-FFF2-40B4-BE49-F238E27FC236}">
                <a16:creationId xmlns:a16="http://schemas.microsoft.com/office/drawing/2014/main" id="{846F12D0-0B22-4536-FE6E-9807DB400B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7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8" name="Line 61">
            <a:extLst>
              <a:ext uri="{FF2B5EF4-FFF2-40B4-BE49-F238E27FC236}">
                <a16:creationId xmlns:a16="http://schemas.microsoft.com/office/drawing/2014/main" id="{35E4576C-62DB-21A3-7C6C-2EA986DD39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22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39" name="Line 62">
            <a:extLst>
              <a:ext uri="{FF2B5EF4-FFF2-40B4-BE49-F238E27FC236}">
                <a16:creationId xmlns:a16="http://schemas.microsoft.com/office/drawing/2014/main" id="{D8920F18-4919-B348-6A38-DDF3799311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694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0" name="Line 63">
            <a:extLst>
              <a:ext uri="{FF2B5EF4-FFF2-40B4-BE49-F238E27FC236}">
                <a16:creationId xmlns:a16="http://schemas.microsoft.com/office/drawing/2014/main" id="{2A427B38-44F4-3CF3-5D00-D1FA08DF7C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66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1" name="Line 64">
            <a:extLst>
              <a:ext uri="{FF2B5EF4-FFF2-40B4-BE49-F238E27FC236}">
                <a16:creationId xmlns:a16="http://schemas.microsoft.com/office/drawing/2014/main" id="{FD2BEB4B-401C-B82B-D4EE-12836F2C7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50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2" name="Line 65">
            <a:extLst>
              <a:ext uri="{FF2B5EF4-FFF2-40B4-BE49-F238E27FC236}">
                <a16:creationId xmlns:a16="http://schemas.microsoft.com/office/drawing/2014/main" id="{D181D40C-DEC1-A74F-3D69-9DF53E66B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10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3" name="Line 66">
            <a:extLst>
              <a:ext uri="{FF2B5EF4-FFF2-40B4-BE49-F238E27FC236}">
                <a16:creationId xmlns:a16="http://schemas.microsoft.com/office/drawing/2014/main" id="{F875EABA-F86A-9C15-F254-068E149E9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2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4" name="Line 67">
            <a:extLst>
              <a:ext uri="{FF2B5EF4-FFF2-40B4-BE49-F238E27FC236}">
                <a16:creationId xmlns:a16="http://schemas.microsoft.com/office/drawing/2014/main" id="{BCE282CB-6B87-EF2F-EA29-C3C5CEF61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3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5" name="Line 68">
            <a:extLst>
              <a:ext uri="{FF2B5EF4-FFF2-40B4-BE49-F238E27FC236}">
                <a16:creationId xmlns:a16="http://schemas.microsoft.com/office/drawing/2014/main" id="{5775EDF7-0571-B6D6-E710-C4EEB2091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26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6" name="Line 69">
            <a:extLst>
              <a:ext uri="{FF2B5EF4-FFF2-40B4-BE49-F238E27FC236}">
                <a16:creationId xmlns:a16="http://schemas.microsoft.com/office/drawing/2014/main" id="{784184B1-AC90-3772-312A-C6D8629CC1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54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7" name="Line 70">
            <a:extLst>
              <a:ext uri="{FF2B5EF4-FFF2-40B4-BE49-F238E27FC236}">
                <a16:creationId xmlns:a16="http://schemas.microsoft.com/office/drawing/2014/main" id="{AE5F7A9B-B242-01FC-0B2F-C90C10ACC7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70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8" name="Line 71">
            <a:extLst>
              <a:ext uri="{FF2B5EF4-FFF2-40B4-BE49-F238E27FC236}">
                <a16:creationId xmlns:a16="http://schemas.microsoft.com/office/drawing/2014/main" id="{EAD255F5-9BA3-3959-57B8-B68CBE845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9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49" name="Line 72">
            <a:extLst>
              <a:ext uri="{FF2B5EF4-FFF2-40B4-BE49-F238E27FC236}">
                <a16:creationId xmlns:a16="http://schemas.microsoft.com/office/drawing/2014/main" id="{3F243B70-8A68-5FAF-549D-3AD78D8DE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414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0" name="Line 73">
            <a:extLst>
              <a:ext uri="{FF2B5EF4-FFF2-40B4-BE49-F238E27FC236}">
                <a16:creationId xmlns:a16="http://schemas.microsoft.com/office/drawing/2014/main" id="{547C66E6-F1E9-03E1-502C-FD8F19273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42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1" name="Line 74">
            <a:extLst>
              <a:ext uri="{FF2B5EF4-FFF2-40B4-BE49-F238E27FC236}">
                <a16:creationId xmlns:a16="http://schemas.microsoft.com/office/drawing/2014/main" id="{25036757-3C15-56BD-50A2-D2C07C3B82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58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2" name="Line 75">
            <a:extLst>
              <a:ext uri="{FF2B5EF4-FFF2-40B4-BE49-F238E27FC236}">
                <a16:creationId xmlns:a16="http://schemas.microsoft.com/office/drawing/2014/main" id="{C4695E89-F7C4-4A03-6703-50AAB9366C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8608" y="6358325"/>
            <a:ext cx="0" cy="7620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3" name="Line 76">
            <a:extLst>
              <a:ext uri="{FF2B5EF4-FFF2-40B4-BE49-F238E27FC236}">
                <a16:creationId xmlns:a16="http://schemas.microsoft.com/office/drawing/2014/main" id="{320A4F4E-92DE-2A8C-1ABF-44465627618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7708" y="6434525"/>
            <a:ext cx="2286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맑은 고딕"/>
            </a:endParaRPr>
          </a:p>
        </p:txBody>
      </p:sp>
      <p:sp>
        <p:nvSpPr>
          <p:cNvPr id="54" name="Line 77">
            <a:extLst>
              <a:ext uri="{FF2B5EF4-FFF2-40B4-BE49-F238E27FC236}">
                <a16:creationId xmlns:a16="http://schemas.microsoft.com/office/drawing/2014/main" id="{45BCE4AB-F22F-953F-39B7-C37A116C3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8608" y="582492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5" name="Rectangle 78">
            <a:extLst>
              <a:ext uri="{FF2B5EF4-FFF2-40B4-BE49-F238E27FC236}">
                <a16:creationId xmlns:a16="http://schemas.microsoft.com/office/drawing/2014/main" id="{A13F9C97-A53A-73E5-4B81-A0F832383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808" y="605352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56" name="Rectangle 79">
            <a:extLst>
              <a:ext uri="{FF2B5EF4-FFF2-40B4-BE49-F238E27FC236}">
                <a16:creationId xmlns:a16="http://schemas.microsoft.com/office/drawing/2014/main" id="{E332D91E-6996-F567-6111-E555DCA53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208" y="6053525"/>
            <a:ext cx="914400" cy="381000"/>
          </a:xfrm>
          <a:prstGeom prst="rect">
            <a:avLst/>
          </a:prstGeom>
          <a:solidFill>
            <a:srgbClr val="008080"/>
          </a:solidFill>
          <a:ln w="12700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굴림" charset="-127"/>
            </a:endParaRPr>
          </a:p>
        </p:txBody>
      </p:sp>
      <p:sp>
        <p:nvSpPr>
          <p:cNvPr id="57" name="Line 80">
            <a:extLst>
              <a:ext uri="{FF2B5EF4-FFF2-40B4-BE49-F238E27FC236}">
                <a16:creationId xmlns:a16="http://schemas.microsoft.com/office/drawing/2014/main" id="{A73D6B59-8934-606C-2979-D602AA8BF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208" y="582492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triangl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8" name="Line 81">
            <a:extLst>
              <a:ext uri="{FF2B5EF4-FFF2-40B4-BE49-F238E27FC236}">
                <a16:creationId xmlns:a16="http://schemas.microsoft.com/office/drawing/2014/main" id="{D3517E2D-00F1-82B9-0C9C-4A26AFA49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7808" y="5824925"/>
            <a:ext cx="0" cy="609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 type="none" w="med" len="lg"/>
            <a:tailEnd type="triangle" w="med" len="lg"/>
          </a:ln>
        </p:spPr>
        <p:txBody>
          <a:bodyPr wrap="none" lIns="92075" tIns="46038" rIns="92075" bIns="46038" anchor="ctr"/>
          <a:lstStyle/>
          <a:p>
            <a:pPr defTabSz="914400" latinLnBrk="1"/>
            <a:endParaRPr lang="ko-KR" altLang="en-US">
              <a:solidFill>
                <a:prstClr val="black"/>
              </a:solidFill>
              <a:latin typeface="Perpetua"/>
              <a:ea typeface="맑은 고딕"/>
            </a:endParaRPr>
          </a:p>
        </p:txBody>
      </p:sp>
      <p:sp>
        <p:nvSpPr>
          <p:cNvPr id="59" name="Text Box 82">
            <a:extLst>
              <a:ext uri="{FF2B5EF4-FFF2-40B4-BE49-F238E27FC236}">
                <a16:creationId xmlns:a16="http://schemas.microsoft.com/office/drawing/2014/main" id="{1BB6ECCB-B657-0698-9A7E-DCD0BAC6E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608" y="5901125"/>
            <a:ext cx="768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(7,2)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36E543-8CF6-1006-5C52-71AB20E783E8}"/>
              </a:ext>
            </a:extLst>
          </p:cNvPr>
          <p:cNvSpPr txBox="1"/>
          <p:nvPr/>
        </p:nvSpPr>
        <p:spPr>
          <a:xfrm>
            <a:off x="454809" y="5853480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F6760B-9A9B-5BA8-7A54-DDD445747F9C}"/>
              </a:ext>
            </a:extLst>
          </p:cNvPr>
          <p:cNvSpPr txBox="1"/>
          <p:nvPr/>
        </p:nvSpPr>
        <p:spPr>
          <a:xfrm>
            <a:off x="5223593" y="1544379"/>
            <a:ext cx="38516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ko-KR" dirty="0"/>
              <a:t> 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, C</a:t>
            </a:r>
            <a:r>
              <a:rPr lang="en-US" altLang="ko-KR" baseline="-25000" dirty="0"/>
              <a:t>i</a:t>
            </a:r>
            <a:r>
              <a:rPr lang="en-US" altLang="ko-KR" dirty="0"/>
              <a:t> , D</a:t>
            </a:r>
            <a:r>
              <a:rPr lang="en-US" altLang="ko-KR" baseline="-25000" dirty="0"/>
              <a:t>i</a:t>
            </a:r>
            <a:r>
              <a:rPr lang="en-US" altLang="ko-KR" dirty="0"/>
              <a:t>) </a:t>
            </a:r>
          </a:p>
          <a:p>
            <a:pPr marL="685800" lvl="3" indent="0">
              <a:buNone/>
            </a:pPr>
            <a:r>
              <a:rPr lang="en-US" altLang="ko-KR" dirty="0"/>
              <a:t>     Or</a:t>
            </a:r>
          </a:p>
          <a:p>
            <a:pPr lvl="2"/>
            <a:r>
              <a:rPr lang="en-US" altLang="ko-KR" dirty="0"/>
              <a:t> (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, C</a:t>
            </a:r>
            <a:r>
              <a:rPr lang="en-US" altLang="ko-KR" baseline="-25000" dirty="0"/>
              <a:t>i</a:t>
            </a:r>
            <a:r>
              <a:rPr lang="en-US" altLang="ko-KR" dirty="0"/>
              <a:t>), implying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baseline="-25000" dirty="0"/>
              <a:t> </a:t>
            </a:r>
            <a:r>
              <a:rPr lang="en-US" altLang="ko-KR" dirty="0"/>
              <a:t>= D</a:t>
            </a:r>
            <a:r>
              <a:rPr lang="en-US" altLang="ko-KR" baseline="-25000" dirty="0"/>
              <a:t>i</a:t>
            </a:r>
            <a:endParaRPr lang="en-US" altLang="ko-KR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4B840E-27C8-CF17-0455-B075EC57D244}"/>
              </a:ext>
            </a:extLst>
          </p:cNvPr>
          <p:cNvSpPr txBox="1"/>
          <p:nvPr/>
        </p:nvSpPr>
        <p:spPr>
          <a:xfrm>
            <a:off x="2846517" y="5516574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AA2C19-C055-FB0C-9A92-A1AD2B289F54}"/>
              </a:ext>
            </a:extLst>
          </p:cNvPr>
          <p:cNvSpPr txBox="1"/>
          <p:nvPr/>
        </p:nvSpPr>
        <p:spPr>
          <a:xfrm>
            <a:off x="5627848" y="5471819"/>
            <a:ext cx="116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Job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1EB6E-C694-0F9C-284C-FE51B862E2A8}"/>
              </a:ext>
            </a:extLst>
          </p:cNvPr>
          <p:cNvSpPr txBox="1"/>
          <p:nvPr/>
        </p:nvSpPr>
        <p:spPr>
          <a:xfrm>
            <a:off x="22995" y="3538891"/>
            <a:ext cx="157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,C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,D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)</a:t>
            </a:r>
            <a:endParaRPr lang="en-US" sz="2400" baseline="-25000" dirty="0">
              <a:solidFill>
                <a:schemeClr val="bg1">
                  <a:lumMod val="50000"/>
                </a:schemeClr>
              </a:solidFill>
              <a:latin typeface="Perpetua" panose="02020502060401020303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19BA5D-A8E0-2555-5D1B-46DB7EC8CC93}"/>
              </a:ext>
            </a:extLst>
          </p:cNvPr>
          <p:cNvSpPr txBox="1"/>
          <p:nvPr/>
        </p:nvSpPr>
        <p:spPr>
          <a:xfrm>
            <a:off x="373193" y="5486103"/>
            <a:ext cx="1571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</a:rPr>
              <a:t>3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,C</a:t>
            </a:r>
            <a:r>
              <a:rPr lang="en-US" altLang="ko-KR" sz="2400" baseline="-250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Perpetua" panose="02020502060401020303" pitchFamily="18" charset="0"/>
                <a:cs typeface="Times New Roman" panose="02020603050405020304" pitchFamily="18" charset="0"/>
              </a:rPr>
              <a:t>)</a:t>
            </a:r>
            <a:endParaRPr lang="en-US" sz="2400" baseline="-25000" dirty="0">
              <a:solidFill>
                <a:schemeClr val="bg1">
                  <a:lumMod val="50000"/>
                </a:schemeClr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0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/>
      <p:bldP spid="13" grpId="0"/>
      <p:bldP spid="15" grpId="0" animBg="1"/>
      <p:bldP spid="1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3" grpId="0"/>
      <p:bldP spid="64" grpId="0"/>
      <p:bldP spid="10" grpId="0"/>
      <p:bldP spid="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AABCA-BF7C-0BC0-4965-3F97E93E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2D89A-7E6C-CD6B-102C-33738C86B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now on, we focus on the following </a:t>
            </a:r>
            <a:r>
              <a:rPr lang="en-US" altLang="ko-KR" i="1" dirty="0"/>
              <a:t>periodic/sporadic task model</a:t>
            </a:r>
          </a:p>
          <a:p>
            <a:pPr lvl="1"/>
            <a:r>
              <a:rPr lang="el-GR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ko-KR" sz="2000" baseline="-25000" dirty="0" err="1"/>
              <a:t>i</a:t>
            </a:r>
            <a:r>
              <a:rPr lang="en-US" altLang="ko-KR" dirty="0"/>
              <a:t> :Task </a:t>
            </a:r>
            <a:r>
              <a:rPr lang="en-US" altLang="ko-KR" dirty="0" err="1"/>
              <a:t>i</a:t>
            </a:r>
            <a:endParaRPr lang="en-US" altLang="ko-KR" dirty="0"/>
          </a:p>
          <a:p>
            <a:pPr lvl="2"/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: the minimum separation / period</a:t>
            </a:r>
          </a:p>
          <a:p>
            <a:pPr lvl="2"/>
            <a:r>
              <a:rPr lang="en-US" altLang="ko-KR" dirty="0"/>
              <a:t>C</a:t>
            </a:r>
            <a:r>
              <a:rPr lang="en-US" altLang="ko-KR" baseline="-25000" dirty="0"/>
              <a:t>i</a:t>
            </a:r>
            <a:r>
              <a:rPr lang="en-US" altLang="ko-KR" dirty="0"/>
              <a:t>: the worst-case execution time (WCET)</a:t>
            </a:r>
          </a:p>
          <a:p>
            <a:pPr lvl="2"/>
            <a:r>
              <a:rPr lang="en-US" altLang="ko-KR" dirty="0"/>
              <a:t>D</a:t>
            </a:r>
            <a:r>
              <a:rPr lang="en-US" altLang="ko-KR" baseline="-25000" dirty="0"/>
              <a:t>i</a:t>
            </a:r>
            <a:r>
              <a:rPr lang="en-US" altLang="ko-KR" dirty="0"/>
              <a:t>: the relative deadline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Where do these parameters come from?</a:t>
            </a:r>
          </a:p>
          <a:p>
            <a:pPr lvl="2"/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and D</a:t>
            </a:r>
            <a:r>
              <a:rPr lang="en-US" altLang="ko-KR" baseline="-25000" dirty="0"/>
              <a:t>i</a:t>
            </a:r>
            <a:r>
              <a:rPr lang="en-US" altLang="ko-KR" dirty="0"/>
              <a:t>: usually from the target system (recall the hitting-obstacle example)</a:t>
            </a:r>
          </a:p>
          <a:p>
            <a:pPr lvl="2"/>
            <a:r>
              <a:rPr lang="en-US" altLang="ko-KR" dirty="0"/>
              <a:t>C</a:t>
            </a:r>
            <a:r>
              <a:rPr lang="en-US" altLang="ko-KR" baseline="-25000" dirty="0"/>
              <a:t>i</a:t>
            </a:r>
            <a:r>
              <a:rPr lang="en-US" altLang="ko-KR" dirty="0"/>
              <a:t>: empirically measured, or code analysis</a:t>
            </a:r>
          </a:p>
          <a:p>
            <a:pPr lvl="3"/>
            <a:r>
              <a:rPr lang="en-US" altLang="ko-KR" dirty="0"/>
              <a:t>WCET analysis, under given platform</a:t>
            </a:r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991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From now on, we focus on the </a:t>
            </a:r>
            <a:r>
              <a:rPr lang="en-US" altLang="ko-KR" i="1" dirty="0">
                <a:solidFill>
                  <a:srgbClr val="FF0000"/>
                </a:solidFill>
              </a:rPr>
              <a:t>fully preemptive </a:t>
            </a:r>
            <a:r>
              <a:rPr lang="en-US" altLang="ko-KR" dirty="0"/>
              <a:t>constraint and a </a:t>
            </a:r>
            <a:r>
              <a:rPr lang="en-US" altLang="ko-KR" i="1" dirty="0">
                <a:solidFill>
                  <a:srgbClr val="FF0000"/>
                </a:solidFill>
              </a:rPr>
              <a:t>uniprocessor platform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 higher-priority job can preempt a currently-executing lower-priority job.</a:t>
            </a:r>
          </a:p>
          <a:p>
            <a:pPr lvl="1"/>
            <a:r>
              <a:rPr lang="en-US" altLang="ko-KR" dirty="0"/>
              <a:t>At each time slot, only one job can be executed.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Where do these constraints/platforms come from?</a:t>
            </a:r>
          </a:p>
          <a:p>
            <a:pPr lvl="1"/>
            <a:r>
              <a:rPr lang="en-US" altLang="ko-KR" dirty="0"/>
              <a:t>Usually from the target system and its design</a:t>
            </a:r>
          </a:p>
          <a:p>
            <a:endParaRPr lang="ko-KR" altLang="en-US" dirty="0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028DCBA1-294B-856F-4187-7DA84F98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113" y="2268395"/>
            <a:ext cx="5585427" cy="32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0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Scheduling goal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Under the periodic/sporadic task model, the fully preemptive constraint, and a uniprocessor platform</a:t>
            </a:r>
          </a:p>
          <a:p>
            <a:r>
              <a:rPr lang="en-US" altLang="ko-KR" dirty="0"/>
              <a:t>Two main components for real-time scheduling</a:t>
            </a:r>
          </a:p>
          <a:p>
            <a:pPr lvl="1"/>
            <a:r>
              <a:rPr lang="en-US" altLang="ko-KR" dirty="0"/>
              <a:t>Scheduling algorithm</a:t>
            </a:r>
          </a:p>
          <a:p>
            <a:pPr lvl="2"/>
            <a:r>
              <a:rPr lang="en-US" altLang="ko-KR" dirty="0"/>
              <a:t>Determine when each job executes (which job to be executed)</a:t>
            </a:r>
          </a:p>
          <a:p>
            <a:pPr lvl="1"/>
            <a:r>
              <a:rPr lang="en-US" altLang="ko-KR" dirty="0" err="1"/>
              <a:t>Schedulability</a:t>
            </a:r>
            <a:r>
              <a:rPr lang="en-US" altLang="ko-KR" dirty="0"/>
              <a:t> analysis </a:t>
            </a:r>
          </a:p>
          <a:p>
            <a:pPr lvl="2"/>
            <a:r>
              <a:rPr lang="en-US" altLang="ko-KR" dirty="0"/>
              <a:t>Guarantee no deadline miss of a given task set under the target scheduling algorithm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A0D36-CE53-649D-6D32-38CBE7835075}"/>
              </a:ext>
            </a:extLst>
          </p:cNvPr>
          <p:cNvSpPr txBox="1"/>
          <p:nvPr/>
        </p:nvSpPr>
        <p:spPr>
          <a:xfrm>
            <a:off x="1643462" y="1346300"/>
            <a:ext cx="588755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all real-time tasks </a:t>
            </a:r>
          </a:p>
          <a:p>
            <a:pPr algn="ctr"/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there is no single job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deadline miss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3A2D71D6-0784-B351-3A32-52CCCA335DCF}"/>
              </a:ext>
            </a:extLst>
          </p:cNvPr>
          <p:cNvSpPr/>
          <p:nvPr/>
        </p:nvSpPr>
        <p:spPr>
          <a:xfrm>
            <a:off x="1053295" y="5391677"/>
            <a:ext cx="3495555" cy="937550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145FE546-D4C0-FEF4-5FCB-3D5E3898D1CA}"/>
              </a:ext>
            </a:extLst>
          </p:cNvPr>
          <p:cNvSpPr/>
          <p:nvPr/>
        </p:nvSpPr>
        <p:spPr>
          <a:xfrm>
            <a:off x="5048490" y="5422737"/>
            <a:ext cx="3495555" cy="937550"/>
          </a:xfrm>
          <a:prstGeom prst="ellipse">
            <a:avLst/>
          </a:prstGeom>
          <a:solidFill>
            <a:schemeClr val="accent1"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2CAFE43-8C62-BDD7-3D75-7122F2C17677}"/>
              </a:ext>
            </a:extLst>
          </p:cNvPr>
          <p:cNvSpPr/>
          <p:nvPr/>
        </p:nvSpPr>
        <p:spPr>
          <a:xfrm>
            <a:off x="1055220" y="5393602"/>
            <a:ext cx="3495555" cy="937550"/>
          </a:xfrm>
          <a:prstGeom prst="ellipse">
            <a:avLst/>
          </a:prstGeom>
          <a:noFill/>
          <a:ln w="38100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BF5B011E-BC13-AD95-E228-B697D6CE2A5F}"/>
              </a:ext>
            </a:extLst>
          </p:cNvPr>
          <p:cNvSpPr/>
          <p:nvPr/>
        </p:nvSpPr>
        <p:spPr>
          <a:xfrm>
            <a:off x="5698601" y="5497989"/>
            <a:ext cx="2230061" cy="815997"/>
          </a:xfrm>
          <a:prstGeom prst="ellipse">
            <a:avLst/>
          </a:prstGeom>
          <a:noFill/>
          <a:ln w="38100">
            <a:solidFill>
              <a:schemeClr val="accent1">
                <a:shade val="95000"/>
                <a:satMod val="10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36A26-1393-E5F2-3711-ED350FC2203E}"/>
              </a:ext>
            </a:extLst>
          </p:cNvPr>
          <p:cNvSpPr txBox="1"/>
          <p:nvPr/>
        </p:nvSpPr>
        <p:spPr>
          <a:xfrm>
            <a:off x="1007774" y="6389236"/>
            <a:ext cx="4247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Exact (sufficient and necessary)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F67BDC-8FE3-812E-1944-FCCA7D5FBDF3}"/>
              </a:ext>
            </a:extLst>
          </p:cNvPr>
          <p:cNvSpPr txBox="1"/>
          <p:nvPr/>
        </p:nvSpPr>
        <p:spPr>
          <a:xfrm>
            <a:off x="6021727" y="6389236"/>
            <a:ext cx="194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sufficient</a:t>
            </a:r>
          </a:p>
        </p:txBody>
      </p:sp>
    </p:spTree>
    <p:extLst>
      <p:ext uri="{BB962C8B-B14F-4D97-AF65-F5344CB8AC3E}">
        <p14:creationId xmlns:p14="http://schemas.microsoft.com/office/powerpoint/2010/main" val="73114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Two main components for real-time scheduling</a:t>
            </a:r>
          </a:p>
          <a:p>
            <a:pPr lvl="1"/>
            <a:r>
              <a:rPr lang="en-US" altLang="ko-KR" dirty="0"/>
              <a:t>Scheduling algorithm</a:t>
            </a:r>
          </a:p>
          <a:p>
            <a:pPr lvl="2"/>
            <a:r>
              <a:rPr lang="en-US" altLang="ko-KR" dirty="0"/>
              <a:t>Determine when each job executes (which job to be executed)</a:t>
            </a:r>
          </a:p>
          <a:p>
            <a:pPr lvl="1"/>
            <a:r>
              <a:rPr lang="en-US" altLang="ko-KR" dirty="0" err="1"/>
              <a:t>Schedulability</a:t>
            </a:r>
            <a:r>
              <a:rPr lang="en-US" altLang="ko-KR" dirty="0"/>
              <a:t> analysis </a:t>
            </a:r>
          </a:p>
          <a:p>
            <a:pPr lvl="2"/>
            <a:r>
              <a:rPr lang="en-US" altLang="ko-KR" dirty="0"/>
              <a:t>Guarantee no deadline miss of a given task set under the target scheduling algorithm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D869B-10FD-4882-14AA-8357FA8C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3" y="3134067"/>
            <a:ext cx="5335328" cy="31341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2A739D-0106-6DC4-08B0-E141E6083545}"/>
              </a:ext>
            </a:extLst>
          </p:cNvPr>
          <p:cNvSpPr/>
          <p:nvPr/>
        </p:nvSpPr>
        <p:spPr>
          <a:xfrm>
            <a:off x="1769583" y="4913697"/>
            <a:ext cx="997680" cy="298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D043-F2AD-3137-247E-DB2531FA52DC}"/>
              </a:ext>
            </a:extLst>
          </p:cNvPr>
          <p:cNvSpPr txBox="1"/>
          <p:nvPr/>
        </p:nvSpPr>
        <p:spPr>
          <a:xfrm>
            <a:off x="423512" y="4701127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Scheduling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Algorithm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97F038-1688-0B23-376A-9A1082823601}"/>
              </a:ext>
            </a:extLst>
          </p:cNvPr>
          <p:cNvCxnSpPr/>
          <p:nvPr/>
        </p:nvCxnSpPr>
        <p:spPr>
          <a:xfrm flipV="1">
            <a:off x="6517303" y="4846320"/>
            <a:ext cx="697832" cy="327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0D8A5D-E8C3-DEAD-CB70-8AEF56A4737E}"/>
              </a:ext>
            </a:extLst>
          </p:cNvPr>
          <p:cNvSpPr txBox="1"/>
          <p:nvPr/>
        </p:nvSpPr>
        <p:spPr>
          <a:xfrm>
            <a:off x="7215134" y="4231891"/>
            <a:ext cx="1717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guarantee no deadline miss in the future?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89FED-C9CC-4415-3399-539A2774CB4F}"/>
              </a:ext>
            </a:extLst>
          </p:cNvPr>
          <p:cNvSpPr txBox="1"/>
          <p:nvPr/>
        </p:nvSpPr>
        <p:spPr>
          <a:xfrm>
            <a:off x="7257448" y="5139259"/>
            <a:ext cx="171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Schedulability</a:t>
            </a:r>
            <a:r>
              <a:rPr lang="en-US" altLang="ko-KR" dirty="0">
                <a:solidFill>
                  <a:srgbClr val="FF0000"/>
                </a:solidFill>
              </a:rPr>
              <a:t> Analysis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64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do we need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analysis? Isn’t it possible to guarantee </a:t>
            </a:r>
            <a:r>
              <a:rPr lang="en-US" altLang="ko-KR" dirty="0" err="1"/>
              <a:t>schedulability</a:t>
            </a:r>
            <a:r>
              <a:rPr lang="en-US" altLang="ko-KR" dirty="0"/>
              <a:t> simply by simulating a target set of tasks?</a:t>
            </a:r>
          </a:p>
          <a:p>
            <a:pPr lvl="1"/>
            <a:r>
              <a:rPr lang="en-US" altLang="ko-KR" dirty="0"/>
              <a:t>Is it possible to simulate all different combinations of offsets? </a:t>
            </a:r>
          </a:p>
          <a:p>
            <a:pPr lvl="1"/>
            <a:r>
              <a:rPr lang="en-US" altLang="ko-KR" dirty="0"/>
              <a:t>Can each simulation guarantee the </a:t>
            </a:r>
            <a:r>
              <a:rPr lang="en-US" altLang="ko-KR" dirty="0" err="1"/>
              <a:t>schedulability</a:t>
            </a:r>
            <a:r>
              <a:rPr lang="en-US" altLang="ko-KR" dirty="0"/>
              <a:t> even with actual execution times less than their corresponding WCETs?</a:t>
            </a:r>
          </a:p>
          <a:p>
            <a:pPr lvl="1"/>
            <a:r>
              <a:rPr lang="en-US" altLang="ko-KR" dirty="0"/>
              <a:t>Is it feasible to simulate a target set of tasks if their LCM is very large?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D869B-10FD-4882-14AA-8357FA8C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3" y="3134067"/>
            <a:ext cx="5335328" cy="31341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2A739D-0106-6DC4-08B0-E141E6083545}"/>
              </a:ext>
            </a:extLst>
          </p:cNvPr>
          <p:cNvSpPr/>
          <p:nvPr/>
        </p:nvSpPr>
        <p:spPr>
          <a:xfrm>
            <a:off x="1769583" y="4913697"/>
            <a:ext cx="997680" cy="298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D043-F2AD-3137-247E-DB2531FA52DC}"/>
              </a:ext>
            </a:extLst>
          </p:cNvPr>
          <p:cNvSpPr txBox="1"/>
          <p:nvPr/>
        </p:nvSpPr>
        <p:spPr>
          <a:xfrm>
            <a:off x="423512" y="4701127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Scheduling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Algorithm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97F038-1688-0B23-376A-9A1082823601}"/>
              </a:ext>
            </a:extLst>
          </p:cNvPr>
          <p:cNvCxnSpPr/>
          <p:nvPr/>
        </p:nvCxnSpPr>
        <p:spPr>
          <a:xfrm flipV="1">
            <a:off x="6517303" y="4846320"/>
            <a:ext cx="697832" cy="327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289FED-C9CC-4415-3399-539A2774CB4F}"/>
              </a:ext>
            </a:extLst>
          </p:cNvPr>
          <p:cNvSpPr txBox="1"/>
          <p:nvPr/>
        </p:nvSpPr>
        <p:spPr>
          <a:xfrm>
            <a:off x="7257448" y="5139259"/>
            <a:ext cx="171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Schedulability</a:t>
            </a:r>
            <a:r>
              <a:rPr lang="en-US" altLang="ko-KR" dirty="0">
                <a:solidFill>
                  <a:srgbClr val="FF0000"/>
                </a:solidFill>
              </a:rPr>
              <a:t> Analysis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BC0CE-A956-45FB-60BA-34C830B674FC}"/>
              </a:ext>
            </a:extLst>
          </p:cNvPr>
          <p:cNvSpPr txBox="1"/>
          <p:nvPr/>
        </p:nvSpPr>
        <p:spPr>
          <a:xfrm>
            <a:off x="7215134" y="4231891"/>
            <a:ext cx="1717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guarantee no deadline miss in the future?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0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334DA-4A89-496A-A922-91C3786E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32A99-B65F-46FB-BDDE-5DD4EF8B9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Achievements: research</a:t>
            </a:r>
          </a:p>
          <a:p>
            <a:pPr lvl="1"/>
            <a:r>
              <a:rPr lang="en-US" altLang="ko-KR" dirty="0"/>
              <a:t>IEEE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RTSS</a:t>
            </a:r>
            <a:r>
              <a:rPr lang="en-US" altLang="ko-KR" dirty="0"/>
              <a:t> </a:t>
            </a:r>
            <a:r>
              <a:rPr lang="en-US" altLang="ko-KR" sz="1800" dirty="0"/>
              <a:t>(Real-Time Systems Symposium)</a:t>
            </a:r>
          </a:p>
          <a:p>
            <a:pPr marL="457200" lvl="2" indent="0">
              <a:buNone/>
            </a:pPr>
            <a:r>
              <a:rPr lang="en-US" altLang="ko-KR" i="1" dirty="0"/>
              <a:t>Top 1 RT conference, about 30 papers published per year</a:t>
            </a:r>
          </a:p>
          <a:p>
            <a:pPr lvl="2"/>
            <a:r>
              <a:rPr lang="en-US" altLang="ko-KR" dirty="0"/>
              <a:t>19 papers published</a:t>
            </a:r>
          </a:p>
          <a:p>
            <a:pPr lvl="1"/>
            <a:r>
              <a:rPr lang="en-US" altLang="ko-KR" dirty="0"/>
              <a:t>IEEE </a:t>
            </a:r>
            <a:r>
              <a:rPr lang="en-US" altLang="ko-KR" b="1" dirty="0">
                <a:solidFill>
                  <a:srgbClr val="0070C0"/>
                </a:solidFill>
              </a:rPr>
              <a:t>RTAS</a:t>
            </a:r>
            <a:r>
              <a:rPr lang="en-US" altLang="ko-KR" dirty="0"/>
              <a:t> </a:t>
            </a:r>
            <a:r>
              <a:rPr lang="en-US" altLang="ko-KR" sz="1800" dirty="0"/>
              <a:t>(Real-Time and</a:t>
            </a:r>
            <a:r>
              <a:rPr lang="ko-KR" altLang="en-US" sz="1800" dirty="0"/>
              <a:t> </a:t>
            </a:r>
            <a:r>
              <a:rPr lang="en-US" altLang="ko-KR" sz="1800" dirty="0"/>
              <a:t>Embedded</a:t>
            </a:r>
            <a:r>
              <a:rPr lang="ko-KR" altLang="en-US" sz="1800" dirty="0"/>
              <a:t> </a:t>
            </a:r>
            <a:r>
              <a:rPr lang="en-US" altLang="ko-KR" sz="1800" dirty="0"/>
              <a:t>Technology</a:t>
            </a:r>
            <a:r>
              <a:rPr lang="ko-KR" altLang="en-US" sz="1800" dirty="0"/>
              <a:t> </a:t>
            </a:r>
            <a:r>
              <a:rPr lang="en-US" altLang="ko-KR" sz="1800" dirty="0"/>
              <a:t>and</a:t>
            </a:r>
            <a:r>
              <a:rPr lang="ko-KR" altLang="en-US" sz="1800" dirty="0"/>
              <a:t> </a:t>
            </a:r>
            <a:r>
              <a:rPr lang="en-US" altLang="ko-KR" sz="1800" dirty="0"/>
              <a:t>Application</a:t>
            </a:r>
            <a:r>
              <a:rPr lang="ko-KR" altLang="en-US" sz="1800" dirty="0"/>
              <a:t> </a:t>
            </a:r>
            <a:r>
              <a:rPr lang="en-US" altLang="ko-KR" sz="1800" dirty="0"/>
              <a:t>Symposium)</a:t>
            </a:r>
          </a:p>
          <a:p>
            <a:pPr marL="457200" lvl="2" indent="0">
              <a:buNone/>
            </a:pPr>
            <a:r>
              <a:rPr lang="en-US" altLang="ko-KR" i="1" dirty="0"/>
              <a:t>Top 2 RT conference, about 30 papers published per year</a:t>
            </a:r>
          </a:p>
          <a:p>
            <a:pPr lvl="2"/>
            <a:r>
              <a:rPr lang="en-US" altLang="ko-KR" dirty="0"/>
              <a:t>6 papers published</a:t>
            </a:r>
          </a:p>
          <a:p>
            <a:pPr lvl="1"/>
            <a:r>
              <a:rPr lang="en-US" altLang="ko-KR" dirty="0"/>
              <a:t>SCI(E) Journals</a:t>
            </a:r>
          </a:p>
          <a:p>
            <a:pPr lvl="2"/>
            <a:r>
              <a:rPr lang="en-US" altLang="ko-KR" dirty="0"/>
              <a:t>52 papers, including 17 IEEE/ACM transactions/journals</a:t>
            </a:r>
          </a:p>
          <a:p>
            <a:r>
              <a:rPr lang="en-US" altLang="ko-KR" dirty="0"/>
              <a:t>Achievements: professional activities</a:t>
            </a:r>
          </a:p>
          <a:p>
            <a:pPr lvl="1"/>
            <a:r>
              <a:rPr lang="en-US" altLang="ko-KR" dirty="0"/>
              <a:t>TPC</a:t>
            </a:r>
            <a:r>
              <a:rPr lang="en-US" altLang="ko-KR" sz="1600" dirty="0"/>
              <a:t> (Technical Program Committee)</a:t>
            </a:r>
            <a:r>
              <a:rPr lang="en-US" altLang="ko-KR" dirty="0"/>
              <a:t>: IEEE </a:t>
            </a:r>
            <a:r>
              <a:rPr lang="en-US" altLang="ko-KR" b="1" dirty="0">
                <a:solidFill>
                  <a:srgbClr val="0070C0"/>
                </a:solidFill>
              </a:rPr>
              <a:t>RTSS</a:t>
            </a:r>
            <a:r>
              <a:rPr lang="en-US" altLang="ko-KR" dirty="0"/>
              <a:t> 2018, 2020, 2021 and 2022</a:t>
            </a:r>
          </a:p>
          <a:p>
            <a:pPr lvl="1"/>
            <a:r>
              <a:rPr lang="en-US" altLang="ko-KR" dirty="0"/>
              <a:t>TPC: IEEE </a:t>
            </a:r>
            <a:r>
              <a:rPr lang="en-US" altLang="ko-KR" b="1" dirty="0">
                <a:solidFill>
                  <a:srgbClr val="0070C0"/>
                </a:solidFill>
              </a:rPr>
              <a:t>RTAS</a:t>
            </a:r>
            <a:r>
              <a:rPr lang="en-US" altLang="ko-KR" dirty="0"/>
              <a:t> 2020, 2022 and 2023</a:t>
            </a:r>
          </a:p>
          <a:p>
            <a:pPr lvl="1"/>
            <a:r>
              <a:rPr lang="en-US" altLang="ko-KR" dirty="0"/>
              <a:t>TPC co-chair: IEEE RTCSA 2020</a:t>
            </a:r>
          </a:p>
          <a:p>
            <a:pPr lvl="2"/>
            <a:endParaRPr lang="en-US" altLang="ko-KR" dirty="0"/>
          </a:p>
          <a:p>
            <a:pPr lvl="3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260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Which scheduling algorithm with which condition (i.e.,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analysis) guarantees that there is no single job deadline miss forever?</a:t>
            </a:r>
          </a:p>
          <a:p>
            <a:pPr lvl="1"/>
            <a:r>
              <a:rPr lang="en-US" altLang="ko-KR" dirty="0"/>
              <a:t>With any offset,</a:t>
            </a:r>
          </a:p>
          <a:p>
            <a:pPr lvl="1"/>
            <a:r>
              <a:rPr lang="en-US" altLang="ko-KR" dirty="0"/>
              <a:t>With any actual execution time,</a:t>
            </a:r>
          </a:p>
          <a:p>
            <a:pPr lvl="1"/>
            <a:r>
              <a:rPr lang="en-US" altLang="ko-KR" dirty="0"/>
              <a:t>With any arbitrary long period,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D869B-10FD-4882-14AA-8357FA8CE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83" y="3134067"/>
            <a:ext cx="5335328" cy="313412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2A739D-0106-6DC4-08B0-E141E6083545}"/>
              </a:ext>
            </a:extLst>
          </p:cNvPr>
          <p:cNvSpPr/>
          <p:nvPr/>
        </p:nvSpPr>
        <p:spPr>
          <a:xfrm>
            <a:off x="1769583" y="4913697"/>
            <a:ext cx="997680" cy="298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D043-F2AD-3137-247E-DB2531FA52DC}"/>
              </a:ext>
            </a:extLst>
          </p:cNvPr>
          <p:cNvSpPr txBox="1"/>
          <p:nvPr/>
        </p:nvSpPr>
        <p:spPr>
          <a:xfrm>
            <a:off x="423512" y="4701127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Scheduling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Algorithm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E97F038-1688-0B23-376A-9A1082823601}"/>
              </a:ext>
            </a:extLst>
          </p:cNvPr>
          <p:cNvCxnSpPr/>
          <p:nvPr/>
        </p:nvCxnSpPr>
        <p:spPr>
          <a:xfrm flipV="1">
            <a:off x="6517303" y="4846320"/>
            <a:ext cx="697832" cy="327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289FED-C9CC-4415-3399-539A2774CB4F}"/>
              </a:ext>
            </a:extLst>
          </p:cNvPr>
          <p:cNvSpPr txBox="1"/>
          <p:nvPr/>
        </p:nvSpPr>
        <p:spPr>
          <a:xfrm>
            <a:off x="7257448" y="5139259"/>
            <a:ext cx="171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Schedulability</a:t>
            </a:r>
            <a:r>
              <a:rPr lang="en-US" altLang="ko-KR" dirty="0">
                <a:solidFill>
                  <a:srgbClr val="FF0000"/>
                </a:solidFill>
              </a:rPr>
              <a:t> Analysis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C0806F-4CE1-39A4-81CF-63B77B3A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632" y="2060731"/>
            <a:ext cx="4290553" cy="63107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C4B0D-A37B-8587-C958-21E4DE44A2DB}"/>
              </a:ext>
            </a:extLst>
          </p:cNvPr>
          <p:cNvSpPr txBox="1"/>
          <p:nvPr/>
        </p:nvSpPr>
        <p:spPr>
          <a:xfrm>
            <a:off x="5936836" y="1623007"/>
            <a:ext cx="1550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Example</a:t>
            </a:r>
            <a:endParaRPr lang="ko-KR" altLang="en-US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4E3DF-B764-AFAB-523C-4D4BACC6D98A}"/>
              </a:ext>
            </a:extLst>
          </p:cNvPr>
          <p:cNvSpPr txBox="1"/>
          <p:nvPr/>
        </p:nvSpPr>
        <p:spPr>
          <a:xfrm>
            <a:off x="7215134" y="4231891"/>
            <a:ext cx="1717109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guarantee no deadline miss in the future?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7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374794-A9BE-2030-9FF6-B8029921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UNIPROCESSOR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3736D2-E783-E643-6344-2FAA637A0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12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Let’s focus on the most popular (simplest) setting.</a:t>
            </a:r>
          </a:p>
          <a:p>
            <a:pPr lvl="1"/>
            <a:r>
              <a:rPr lang="en-US" altLang="ko-KR" dirty="0"/>
              <a:t>A single processor</a:t>
            </a:r>
          </a:p>
          <a:p>
            <a:pPr lvl="1"/>
            <a:r>
              <a:rPr lang="en-US" altLang="ko-KR" dirty="0"/>
              <a:t>Hard deadline</a:t>
            </a:r>
          </a:p>
          <a:p>
            <a:pPr lvl="1"/>
            <a:r>
              <a:rPr lang="en-US" altLang="ko-KR" dirty="0"/>
              <a:t>Independent periodic tasks</a:t>
            </a:r>
          </a:p>
          <a:p>
            <a:pPr lvl="1"/>
            <a:r>
              <a:rPr lang="en-US" altLang="ko-KR" dirty="0"/>
              <a:t>Relative deadline = period (D</a:t>
            </a:r>
            <a:r>
              <a:rPr lang="en-US" altLang="ko-KR" baseline="-25000" dirty="0"/>
              <a:t>i</a:t>
            </a:r>
            <a:r>
              <a:rPr lang="en-US" altLang="ko-KR" dirty="0"/>
              <a:t> =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Preemptable without any limit</a:t>
            </a:r>
          </a:p>
          <a:p>
            <a:pPr lvl="1"/>
            <a:r>
              <a:rPr lang="en-US" altLang="ko-KR" dirty="0"/>
              <a:t>No overhead for context switch</a:t>
            </a:r>
          </a:p>
          <a:p>
            <a:pPr lvl="1"/>
            <a:endParaRPr lang="ko-KR" altLang="en-US" dirty="0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689502B1-C8F8-9CDC-3FF1-035E29AF8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50" y="3570460"/>
            <a:ext cx="6542015" cy="231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09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can this setting be extended?</a:t>
            </a:r>
            <a:endParaRPr lang="ko-KR" altLang="en-US" dirty="0"/>
          </a:p>
        </p:txBody>
      </p:sp>
      <p:sp>
        <p:nvSpPr>
          <p:cNvPr id="4" name="Oval 21">
            <a:extLst>
              <a:ext uri="{FF2B5EF4-FFF2-40B4-BE49-F238E27FC236}">
                <a16:creationId xmlns:a16="http://schemas.microsoft.com/office/drawing/2014/main" id="{0E1691AD-5C02-804C-4ADA-A4269570B5DD}"/>
              </a:ext>
            </a:extLst>
          </p:cNvPr>
          <p:cNvSpPr/>
          <p:nvPr/>
        </p:nvSpPr>
        <p:spPr>
          <a:xfrm>
            <a:off x="1998832" y="3475560"/>
            <a:ext cx="5293219" cy="2934891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ECEFB3-BD81-FD36-C26E-76E10EEFFE7C}"/>
              </a:ext>
            </a:extLst>
          </p:cNvPr>
          <p:cNvSpPr/>
          <p:nvPr/>
        </p:nvSpPr>
        <p:spPr>
          <a:xfrm>
            <a:off x="2372809" y="3750215"/>
            <a:ext cx="4595149" cy="2280195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6093F04E-8BB1-A195-C071-25D376DED60C}"/>
              </a:ext>
            </a:extLst>
          </p:cNvPr>
          <p:cNvCxnSpPr/>
          <p:nvPr/>
        </p:nvCxnSpPr>
        <p:spPr>
          <a:xfrm>
            <a:off x="498474" y="2801073"/>
            <a:ext cx="8275136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668D781-394E-684B-7B4E-060A8B21BD02}"/>
              </a:ext>
            </a:extLst>
          </p:cNvPr>
          <p:cNvSpPr txBox="1"/>
          <p:nvPr/>
        </p:nvSpPr>
        <p:spPr>
          <a:xfrm>
            <a:off x="416689" y="2326511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11D28-1EAC-E7BA-632F-4EBCCC60C9FD}"/>
              </a:ext>
            </a:extLst>
          </p:cNvPr>
          <p:cNvSpPr txBox="1"/>
          <p:nvPr/>
        </p:nvSpPr>
        <p:spPr>
          <a:xfrm>
            <a:off x="430189" y="2884036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Theory</a:t>
            </a:r>
          </a:p>
        </p:txBody>
      </p:sp>
      <p:sp>
        <p:nvSpPr>
          <p:cNvPr id="9" name="Down Arrow 9">
            <a:extLst>
              <a:ext uri="{FF2B5EF4-FFF2-40B4-BE49-F238E27FC236}">
                <a16:creationId xmlns:a16="http://schemas.microsoft.com/office/drawing/2014/main" id="{88C41A12-38A4-D117-8BAB-1867D441AB79}"/>
              </a:ext>
            </a:extLst>
          </p:cNvPr>
          <p:cNvSpPr/>
          <p:nvPr/>
        </p:nvSpPr>
        <p:spPr>
          <a:xfrm rot="3834592">
            <a:off x="2254169" y="5499861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10">
            <a:extLst>
              <a:ext uri="{FF2B5EF4-FFF2-40B4-BE49-F238E27FC236}">
                <a16:creationId xmlns:a16="http://schemas.microsoft.com/office/drawing/2014/main" id="{6D531A7D-1DAA-55BF-21A2-31D7B7C4F2A8}"/>
              </a:ext>
            </a:extLst>
          </p:cNvPr>
          <p:cNvSpPr/>
          <p:nvPr/>
        </p:nvSpPr>
        <p:spPr>
          <a:xfrm rot="6234912">
            <a:off x="2063187" y="3885694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2">
            <a:extLst>
              <a:ext uri="{FF2B5EF4-FFF2-40B4-BE49-F238E27FC236}">
                <a16:creationId xmlns:a16="http://schemas.microsoft.com/office/drawing/2014/main" id="{AF08BC83-98D7-30F5-A485-556FBA31DB3F}"/>
              </a:ext>
            </a:extLst>
          </p:cNvPr>
          <p:cNvSpPr/>
          <p:nvPr/>
        </p:nvSpPr>
        <p:spPr>
          <a:xfrm rot="10800000">
            <a:off x="4028370" y="2419109"/>
            <a:ext cx="607671" cy="1288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3">
            <a:extLst>
              <a:ext uri="{FF2B5EF4-FFF2-40B4-BE49-F238E27FC236}">
                <a16:creationId xmlns:a16="http://schemas.microsoft.com/office/drawing/2014/main" id="{2130447F-A0CB-D873-1E58-139476141C7B}"/>
              </a:ext>
            </a:extLst>
          </p:cNvPr>
          <p:cNvSpPr/>
          <p:nvPr/>
        </p:nvSpPr>
        <p:spPr>
          <a:xfrm rot="14316288">
            <a:off x="6000771" y="3448865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4">
            <a:extLst>
              <a:ext uri="{FF2B5EF4-FFF2-40B4-BE49-F238E27FC236}">
                <a16:creationId xmlns:a16="http://schemas.microsoft.com/office/drawing/2014/main" id="{0C579D62-1BA5-65E1-321A-AFFD51491381}"/>
              </a:ext>
            </a:extLst>
          </p:cNvPr>
          <p:cNvSpPr/>
          <p:nvPr/>
        </p:nvSpPr>
        <p:spPr>
          <a:xfrm rot="17391033">
            <a:off x="5964939" y="5549948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7EB7E-1B34-55A0-A1BF-A238E70A5667}"/>
              </a:ext>
            </a:extLst>
          </p:cNvPr>
          <p:cNvSpPr txBox="1"/>
          <p:nvPr/>
        </p:nvSpPr>
        <p:spPr>
          <a:xfrm>
            <a:off x="266217" y="6243855"/>
            <a:ext cx="166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deadline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8F0ED-1BB4-621E-3694-2F90838AF290}"/>
              </a:ext>
            </a:extLst>
          </p:cNvPr>
          <p:cNvSpPr txBox="1"/>
          <p:nvPr/>
        </p:nvSpPr>
        <p:spPr>
          <a:xfrm>
            <a:off x="81022" y="3692328"/>
            <a:ext cx="207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task model, e.g., resource sharing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E7A9B-3294-4E43-5E20-D2B77686F5E2}"/>
              </a:ext>
            </a:extLst>
          </p:cNvPr>
          <p:cNvSpPr txBox="1"/>
          <p:nvPr/>
        </p:nvSpPr>
        <p:spPr>
          <a:xfrm>
            <a:off x="6763066" y="5568745"/>
            <a:ext cx="2265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model (virtualization)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6004A-B4E3-FD8D-5820-F153330F000C}"/>
              </a:ext>
            </a:extLst>
          </p:cNvPr>
          <p:cNvSpPr txBox="1"/>
          <p:nvPr/>
        </p:nvSpPr>
        <p:spPr>
          <a:xfrm>
            <a:off x="2297573" y="4064850"/>
            <a:ext cx="4396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A single processor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Hard deadline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Independent periodic tasks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Preemptable</a:t>
            </a:r>
            <a:r>
              <a:rPr lang="en-US" dirty="0"/>
              <a:t> without any limit and overhead for context switch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36924-0395-1797-00F4-F410D834A497}"/>
              </a:ext>
            </a:extLst>
          </p:cNvPr>
          <p:cNvSpPr txBox="1"/>
          <p:nvPr/>
        </p:nvSpPr>
        <p:spPr>
          <a:xfrm>
            <a:off x="6859724" y="3005784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Preemption cost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A5210-C3F3-2FC8-0425-1DCE8740AB55}"/>
              </a:ext>
            </a:extLst>
          </p:cNvPr>
          <p:cNvSpPr txBox="1"/>
          <p:nvPr/>
        </p:nvSpPr>
        <p:spPr>
          <a:xfrm>
            <a:off x="3089418" y="2050570"/>
            <a:ext cx="367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VxWorks</a:t>
            </a:r>
            <a:r>
              <a:rPr lang="en-US" dirty="0"/>
              <a:t>, </a:t>
            </a:r>
            <a:r>
              <a:rPr lang="en-US" dirty="0" err="1"/>
              <a:t>Xen</a:t>
            </a:r>
            <a:r>
              <a:rPr lang="en-US" dirty="0"/>
              <a:t>, RT Linux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A50D49-5D0A-2AE3-B3CE-6E3266ED962F}"/>
              </a:ext>
            </a:extLst>
          </p:cNvPr>
          <p:cNvSpPr txBox="1"/>
          <p:nvPr/>
        </p:nvSpPr>
        <p:spPr>
          <a:xfrm>
            <a:off x="4738002" y="3338697"/>
            <a:ext cx="207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347D9C-355B-8F52-45BE-F702B21F5931}"/>
              </a:ext>
            </a:extLst>
          </p:cNvPr>
          <p:cNvSpPr txBox="1"/>
          <p:nvPr/>
        </p:nvSpPr>
        <p:spPr>
          <a:xfrm>
            <a:off x="6956384" y="4243981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Non-preemptive scheduling</a:t>
            </a:r>
          </a:p>
        </p:txBody>
      </p:sp>
    </p:spTree>
    <p:extLst>
      <p:ext uri="{BB962C8B-B14F-4D97-AF65-F5344CB8AC3E}">
        <p14:creationId xmlns:p14="http://schemas.microsoft.com/office/powerpoint/2010/main" val="41580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Clock-Driven Task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rgbClr val="CC3300"/>
              </a:buClr>
            </a:pPr>
            <a:r>
              <a:rPr lang="en-US" altLang="ja-JP" sz="2100" dirty="0"/>
              <a:t>Clock-driven 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a schedule determines (off-line) which job to be executed at each instant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static or </a:t>
            </a:r>
            <a:r>
              <a:rPr lang="en-US" altLang="ja-JP" sz="1900" i="1" dirty="0">
                <a:solidFill>
                  <a:srgbClr val="FF0000"/>
                </a:solidFill>
              </a:rPr>
              <a:t>cyclic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predictable and deterministic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scheduler: invoked by a timer</a:t>
            </a:r>
          </a:p>
          <a:p>
            <a:pPr lvl="1">
              <a:lnSpc>
                <a:spcPct val="90000"/>
              </a:lnSpc>
            </a:pPr>
            <a:r>
              <a:rPr lang="en-US" altLang="ja-JP" sz="1900" dirty="0"/>
              <a:t>multiple </a:t>
            </a:r>
            <a:r>
              <a:rPr lang="en-US" altLang="ja-JP" sz="1900" i="1" dirty="0">
                <a:solidFill>
                  <a:srgbClr val="0000CC"/>
                </a:solidFill>
              </a:rPr>
              <a:t>tables</a:t>
            </a:r>
            <a:r>
              <a:rPr lang="en-US" altLang="ja-JP" sz="1900" dirty="0"/>
              <a:t> for different </a:t>
            </a:r>
            <a:r>
              <a:rPr lang="en-US" altLang="ja-JP" sz="1900" dirty="0">
                <a:solidFill>
                  <a:srgbClr val="FF0000"/>
                </a:solidFill>
              </a:rPr>
              <a:t>operation modes</a:t>
            </a:r>
          </a:p>
          <a:p>
            <a:endParaRPr lang="ko-KR" altLang="en-US" dirty="0"/>
          </a:p>
        </p:txBody>
      </p:sp>
      <p:grpSp>
        <p:nvGrpSpPr>
          <p:cNvPr id="99" name="Group 4"/>
          <p:cNvGrpSpPr>
            <a:grpSpLocks/>
          </p:cNvGrpSpPr>
          <p:nvPr/>
        </p:nvGrpSpPr>
        <p:grpSpPr bwMode="auto">
          <a:xfrm>
            <a:off x="368050" y="4229100"/>
            <a:ext cx="8323263" cy="211138"/>
            <a:chOff x="834" y="2664"/>
            <a:chExt cx="4839" cy="133"/>
          </a:xfrm>
        </p:grpSpPr>
        <p:grpSp>
          <p:nvGrpSpPr>
            <p:cNvPr id="100" name="Group 5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29" name="Line 6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Line 7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Line 8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Line 9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Line 10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4" name="Line 11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Line 12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Line 13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1" name="Group 14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21" name="Line 15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Line 16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Line 17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Line 18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Line 19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Line 20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7" name="Line 21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8" name="Line 22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2" name="Group 23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03" name="Group 24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13" name="Line 25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4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5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6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7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8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9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0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04" name="Group 33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05" name="Line 34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2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37" name="Rectangle 42"/>
          <p:cNvSpPr>
            <a:spLocks noChangeArrowheads="1"/>
          </p:cNvSpPr>
          <p:nvPr/>
        </p:nvSpPr>
        <p:spPr bwMode="auto">
          <a:xfrm>
            <a:off x="666500" y="3957638"/>
            <a:ext cx="887413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" name="Rectangle 43"/>
          <p:cNvSpPr>
            <a:spLocks noChangeArrowheads="1"/>
          </p:cNvSpPr>
          <p:nvPr/>
        </p:nvSpPr>
        <p:spPr bwMode="auto">
          <a:xfrm>
            <a:off x="666500" y="3683000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" name="Rectangle 44"/>
          <p:cNvSpPr>
            <a:spLocks noChangeArrowheads="1"/>
          </p:cNvSpPr>
          <p:nvPr/>
        </p:nvSpPr>
        <p:spPr bwMode="auto">
          <a:xfrm>
            <a:off x="6013200" y="3683000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0" name="Rectangle 45"/>
          <p:cNvSpPr>
            <a:spLocks noChangeArrowheads="1"/>
          </p:cNvSpPr>
          <p:nvPr/>
        </p:nvSpPr>
        <p:spPr bwMode="auto">
          <a:xfrm>
            <a:off x="2449263" y="3683000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Rectangle 46"/>
          <p:cNvSpPr>
            <a:spLocks noChangeArrowheads="1"/>
          </p:cNvSpPr>
          <p:nvPr/>
        </p:nvSpPr>
        <p:spPr bwMode="auto">
          <a:xfrm>
            <a:off x="4228850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2" name="Rectangle 47"/>
          <p:cNvSpPr>
            <a:spLocks noChangeArrowheads="1"/>
          </p:cNvSpPr>
          <p:nvPr/>
        </p:nvSpPr>
        <p:spPr bwMode="auto">
          <a:xfrm>
            <a:off x="7794375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" name="Rectangle 48"/>
          <p:cNvSpPr>
            <a:spLocks noChangeArrowheads="1"/>
          </p:cNvSpPr>
          <p:nvPr/>
        </p:nvSpPr>
        <p:spPr bwMode="auto">
          <a:xfrm>
            <a:off x="5417888" y="3957638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" name="Rectangle 49"/>
          <p:cNvSpPr>
            <a:spLocks noChangeArrowheads="1"/>
          </p:cNvSpPr>
          <p:nvPr/>
        </p:nvSpPr>
        <p:spPr bwMode="auto">
          <a:xfrm>
            <a:off x="7794375" y="3957638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45" name="Rectangle 50"/>
          <p:cNvSpPr>
            <a:spLocks noChangeArrowheads="1"/>
          </p:cNvSpPr>
          <p:nvPr/>
        </p:nvSpPr>
        <p:spPr bwMode="auto">
          <a:xfrm>
            <a:off x="3042988" y="3957638"/>
            <a:ext cx="887412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6" name="Text Box 51"/>
          <p:cNvSpPr txBox="1">
            <a:spLocks noChangeArrowheads="1"/>
          </p:cNvSpPr>
          <p:nvPr/>
        </p:nvSpPr>
        <p:spPr bwMode="auto">
          <a:xfrm>
            <a:off x="1625350" y="4635500"/>
            <a:ext cx="5130539" cy="5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3329" tIns="46665" rIns="93329" bIns="46665">
            <a:spAutoFit/>
          </a:bodyPr>
          <a:lstStyle>
            <a:lvl1pPr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</a:p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		Major cycle = lcm (6,8) = 24</a:t>
            </a:r>
          </a:p>
        </p:txBody>
      </p:sp>
      <p:grpSp>
        <p:nvGrpSpPr>
          <p:cNvPr id="147" name="Group 52"/>
          <p:cNvGrpSpPr>
            <a:grpSpLocks/>
          </p:cNvGrpSpPr>
          <p:nvPr/>
        </p:nvGrpSpPr>
        <p:grpSpPr bwMode="auto">
          <a:xfrm>
            <a:off x="368050" y="5846763"/>
            <a:ext cx="8323263" cy="211137"/>
            <a:chOff x="834" y="2664"/>
            <a:chExt cx="4839" cy="133"/>
          </a:xfrm>
        </p:grpSpPr>
        <p:grpSp>
          <p:nvGrpSpPr>
            <p:cNvPr id="148" name="Group 53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77" name="Line 54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Line 55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Line 56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Line 57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Line 58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Line 59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Line 60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Line 61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49" name="Group 62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69" name="Line 63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Line 64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Line 65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Line 66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Line 67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Line 68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Line 69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Line 70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0" name="Group 71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51" name="Group 72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61" name="Line 73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5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8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53" name="Line 82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4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5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6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7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8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9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85" name="Rectangle 90"/>
          <p:cNvSpPr>
            <a:spLocks noChangeArrowheads="1"/>
          </p:cNvSpPr>
          <p:nvPr/>
        </p:nvSpPr>
        <p:spPr bwMode="auto">
          <a:xfrm>
            <a:off x="1557088" y="5575300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6" name="Rectangle 91"/>
          <p:cNvSpPr>
            <a:spLocks noChangeArrowheads="1"/>
          </p:cNvSpPr>
          <p:nvPr/>
        </p:nvSpPr>
        <p:spPr bwMode="auto">
          <a:xfrm>
            <a:off x="666500" y="5573713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7" name="Rectangle 92"/>
          <p:cNvSpPr>
            <a:spLocks noChangeArrowheads="1"/>
          </p:cNvSpPr>
          <p:nvPr/>
        </p:nvSpPr>
        <p:spPr bwMode="auto">
          <a:xfrm>
            <a:off x="6311650" y="5573713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8" name="Rectangle 93"/>
          <p:cNvSpPr>
            <a:spLocks noChangeArrowheads="1"/>
          </p:cNvSpPr>
          <p:nvPr/>
        </p:nvSpPr>
        <p:spPr bwMode="auto">
          <a:xfrm>
            <a:off x="2449263" y="5573713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Rectangle 94"/>
          <p:cNvSpPr>
            <a:spLocks noChangeArrowheads="1"/>
          </p:cNvSpPr>
          <p:nvPr/>
        </p:nvSpPr>
        <p:spPr bwMode="auto">
          <a:xfrm>
            <a:off x="4228850" y="5573713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Rectangle 95"/>
          <p:cNvSpPr>
            <a:spLocks noChangeArrowheads="1"/>
          </p:cNvSpPr>
          <p:nvPr/>
        </p:nvSpPr>
        <p:spPr bwMode="auto">
          <a:xfrm>
            <a:off x="7794375" y="55753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Rectangle 96"/>
          <p:cNvSpPr>
            <a:spLocks noChangeArrowheads="1"/>
          </p:cNvSpPr>
          <p:nvPr/>
        </p:nvSpPr>
        <p:spPr bwMode="auto">
          <a:xfrm>
            <a:off x="5417888" y="5575300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Rectangle 97"/>
          <p:cNvSpPr>
            <a:spLocks noChangeArrowheads="1"/>
          </p:cNvSpPr>
          <p:nvPr/>
        </p:nvSpPr>
        <p:spPr bwMode="auto">
          <a:xfrm>
            <a:off x="8686550" y="5575300"/>
            <a:ext cx="2809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93" name="Rectangle 98"/>
          <p:cNvSpPr>
            <a:spLocks noChangeArrowheads="1"/>
          </p:cNvSpPr>
          <p:nvPr/>
        </p:nvSpPr>
        <p:spPr bwMode="auto">
          <a:xfrm>
            <a:off x="3336675" y="5575300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1073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Pros and Cons of Cyclic Schedule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ja-JP" dirty="0"/>
              <a:t>Pros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Simple, table-driven, easy to validate (knows what’s going on at any moment)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Fits well for </a:t>
            </a:r>
            <a:r>
              <a:rPr lang="en-US" altLang="ja-JP" sz="2000" i="1" dirty="0"/>
              <a:t>harmonic</a:t>
            </a:r>
            <a:r>
              <a:rPr lang="en-US" altLang="ja-JP" sz="2000" dirty="0"/>
              <a:t> periods and small system variations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Static schedule </a:t>
            </a:r>
            <a:r>
              <a:rPr lang="en-US" altLang="ja-JP" sz="2000" dirty="0">
                <a:sym typeface="Symbol" charset="0"/>
              </a:rPr>
              <a:t>=&gt; deterministic, static resource allocation, </a:t>
            </a:r>
            <a:r>
              <a:rPr lang="en-US" altLang="ja-JP" sz="2000" i="1" dirty="0">
                <a:sym typeface="Symbol" charset="0"/>
              </a:rPr>
              <a:t>no preemption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sym typeface="Symbol" charset="0"/>
              </a:rPr>
              <a:t>Small jitter</a:t>
            </a:r>
            <a:endParaRPr lang="en-US" altLang="ja-JP" sz="2000" dirty="0"/>
          </a:p>
          <a:p>
            <a:pPr>
              <a:lnSpc>
                <a:spcPct val="90000"/>
              </a:lnSpc>
            </a:pPr>
            <a:r>
              <a:rPr lang="en-US" altLang="ja-JP" dirty="0"/>
              <a:t>Cons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Difficult to change (need to re-schedule all tasks)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/>
              <a:t>Fixed released times for the set of tasks</a:t>
            </a:r>
            <a:endParaRPr lang="en-US" altLang="ja-JP" sz="2000" dirty="0">
              <a:sym typeface="Symbol" charset="0"/>
            </a:endParaRP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sym typeface="Symbol" charset="0"/>
              </a:rPr>
              <a:t>Difficult to deal with different temporal dependencies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>
                <a:sym typeface="Symbol" charset="0"/>
              </a:rPr>
              <a:t>Scheduling algorithm may become complex (NP-hard)</a:t>
            </a:r>
          </a:p>
          <a:p>
            <a:pPr lvl="1">
              <a:lnSpc>
                <a:spcPct val="90000"/>
              </a:lnSpc>
            </a:pPr>
            <a:r>
              <a:rPr lang="en-US" altLang="ja-JP" sz="2000" dirty="0" err="1">
                <a:sym typeface="Symbol" charset="0"/>
              </a:rPr>
              <a:t>Doesn</a:t>
            </a:r>
            <a:r>
              <a:rPr lang="ja-JP" altLang="en-US" sz="2000" dirty="0">
                <a:sym typeface="Symbol" charset="0"/>
              </a:rPr>
              <a:t>’</a:t>
            </a:r>
            <a:r>
              <a:rPr lang="en-US" altLang="ja-JP" sz="2000" dirty="0">
                <a:sym typeface="Symbol" charset="0"/>
              </a:rPr>
              <a:t>t support aperiodic and sporadic tasks efficiently</a:t>
            </a: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7789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Round-Robin Task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Weighted Round-robin 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Interleave</a:t>
            </a:r>
            <a:r>
              <a:rPr lang="en-US" altLang="ko-KR" dirty="0"/>
              <a:t> job executions</a:t>
            </a:r>
          </a:p>
          <a:p>
            <a:pPr lvl="1"/>
            <a:r>
              <a:rPr lang="en-US" altLang="ko-KR" dirty="0"/>
              <a:t>Allocate a time slice to each job in the FIFO queue</a:t>
            </a:r>
          </a:p>
          <a:p>
            <a:pPr lvl="1"/>
            <a:r>
              <a:rPr lang="en-US" altLang="ko-KR" dirty="0"/>
              <a:t>Time slice may </a:t>
            </a:r>
            <a:r>
              <a:rPr lang="en-US" altLang="ko-KR" dirty="0">
                <a:solidFill>
                  <a:srgbClr val="0070C0"/>
                </a:solidFill>
              </a:rPr>
              <a:t>vary</a:t>
            </a:r>
            <a:r>
              <a:rPr lang="en-US" altLang="ko-KR" dirty="0"/>
              <a:t> while sharing the processor </a:t>
            </a:r>
          </a:p>
          <a:p>
            <a:pPr lvl="1"/>
            <a:r>
              <a:rPr lang="en-US" altLang="ko-KR" dirty="0"/>
              <a:t>Good for pipelined jobs, e.g., network packets</a:t>
            </a:r>
          </a:p>
        </p:txBody>
      </p:sp>
      <p:grpSp>
        <p:nvGrpSpPr>
          <p:cNvPr id="130" name="Group 4"/>
          <p:cNvGrpSpPr>
            <a:grpSpLocks/>
          </p:cNvGrpSpPr>
          <p:nvPr/>
        </p:nvGrpSpPr>
        <p:grpSpPr bwMode="auto">
          <a:xfrm>
            <a:off x="240506" y="4229100"/>
            <a:ext cx="8323263" cy="211138"/>
            <a:chOff x="834" y="2664"/>
            <a:chExt cx="4839" cy="133"/>
          </a:xfrm>
        </p:grpSpPr>
        <p:grpSp>
          <p:nvGrpSpPr>
            <p:cNvPr id="131" name="Group 5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60" name="Line 6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Line 7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Line 8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Line 9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Line 10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Line 11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Line 12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Line 13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2" name="Group 14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52" name="Line 15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Line 16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Line 17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Line 18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Line 19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Line 20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Line 21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Line 22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3" name="Group 23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34" name="Group 24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44" name="Line 25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5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6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7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8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9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0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1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35" name="Group 33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36" name="Line 34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7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8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9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0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2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68" name="Rectangle 42"/>
          <p:cNvSpPr>
            <a:spLocks noChangeArrowheads="1"/>
          </p:cNvSpPr>
          <p:nvPr/>
        </p:nvSpPr>
        <p:spPr bwMode="auto">
          <a:xfrm>
            <a:off x="538956" y="3957638"/>
            <a:ext cx="887413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9" name="Rectangle 43"/>
          <p:cNvSpPr>
            <a:spLocks noChangeArrowheads="1"/>
          </p:cNvSpPr>
          <p:nvPr/>
        </p:nvSpPr>
        <p:spPr bwMode="auto">
          <a:xfrm>
            <a:off x="538956" y="3683000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0" name="Rectangle 44"/>
          <p:cNvSpPr>
            <a:spLocks noChangeArrowheads="1"/>
          </p:cNvSpPr>
          <p:nvPr/>
        </p:nvSpPr>
        <p:spPr bwMode="auto">
          <a:xfrm>
            <a:off x="5885656" y="3683000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1" name="Rectangle 45"/>
          <p:cNvSpPr>
            <a:spLocks noChangeArrowheads="1"/>
          </p:cNvSpPr>
          <p:nvPr/>
        </p:nvSpPr>
        <p:spPr bwMode="auto">
          <a:xfrm>
            <a:off x="2321719" y="3683000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2" name="Rectangle 46"/>
          <p:cNvSpPr>
            <a:spLocks noChangeArrowheads="1"/>
          </p:cNvSpPr>
          <p:nvPr/>
        </p:nvSpPr>
        <p:spPr bwMode="auto">
          <a:xfrm>
            <a:off x="4101306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3" name="Rectangle 47"/>
          <p:cNvSpPr>
            <a:spLocks noChangeArrowheads="1"/>
          </p:cNvSpPr>
          <p:nvPr/>
        </p:nvSpPr>
        <p:spPr bwMode="auto">
          <a:xfrm>
            <a:off x="7666831" y="3683000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4" name="Rectangle 48"/>
          <p:cNvSpPr>
            <a:spLocks noChangeArrowheads="1"/>
          </p:cNvSpPr>
          <p:nvPr/>
        </p:nvSpPr>
        <p:spPr bwMode="auto">
          <a:xfrm>
            <a:off x="5290344" y="3957638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5" name="Rectangle 49"/>
          <p:cNvSpPr>
            <a:spLocks noChangeArrowheads="1"/>
          </p:cNvSpPr>
          <p:nvPr/>
        </p:nvSpPr>
        <p:spPr bwMode="auto">
          <a:xfrm>
            <a:off x="7666831" y="3957638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76" name="Rectangle 50"/>
          <p:cNvSpPr>
            <a:spLocks noChangeArrowheads="1"/>
          </p:cNvSpPr>
          <p:nvPr/>
        </p:nvSpPr>
        <p:spPr bwMode="auto">
          <a:xfrm>
            <a:off x="2915444" y="3957638"/>
            <a:ext cx="887412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78" name="Group 52"/>
          <p:cNvGrpSpPr>
            <a:grpSpLocks/>
          </p:cNvGrpSpPr>
          <p:nvPr/>
        </p:nvGrpSpPr>
        <p:grpSpPr bwMode="auto">
          <a:xfrm>
            <a:off x="240506" y="5846763"/>
            <a:ext cx="8323263" cy="211137"/>
            <a:chOff x="834" y="2664"/>
            <a:chExt cx="4839" cy="133"/>
          </a:xfrm>
        </p:grpSpPr>
        <p:grpSp>
          <p:nvGrpSpPr>
            <p:cNvPr id="179" name="Group 53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208" name="Line 54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Line 55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Line 56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Line 57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Line 58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Line 59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Line 60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5" name="Line 61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0" name="Group 62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200" name="Line 63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1" name="Line 64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2" name="Line 65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3" name="Line 66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4" name="Line 67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5" name="Line 68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6" name="Line 69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7" name="Line 70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1" name="Group 71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82" name="Group 72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92" name="Line 73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3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4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5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6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7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8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9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83" name="Group 81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84" name="Line 82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5" name="Line 83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6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7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8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9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0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1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216" name="Rectangle 90"/>
          <p:cNvSpPr>
            <a:spLocks noChangeArrowheads="1"/>
          </p:cNvSpPr>
          <p:nvPr/>
        </p:nvSpPr>
        <p:spPr bwMode="auto">
          <a:xfrm>
            <a:off x="6479381" y="5573713"/>
            <a:ext cx="59372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7" name="Rectangle 91"/>
          <p:cNvSpPr>
            <a:spLocks noChangeArrowheads="1"/>
          </p:cNvSpPr>
          <p:nvPr/>
        </p:nvSpPr>
        <p:spPr bwMode="auto">
          <a:xfrm>
            <a:off x="2321719" y="5573713"/>
            <a:ext cx="59372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8" name="Rectangle 92"/>
          <p:cNvSpPr>
            <a:spLocks noChangeArrowheads="1"/>
          </p:cNvSpPr>
          <p:nvPr/>
        </p:nvSpPr>
        <p:spPr bwMode="auto">
          <a:xfrm>
            <a:off x="4101306" y="5573713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9" name="Rectangle 93"/>
          <p:cNvSpPr>
            <a:spLocks noChangeArrowheads="1"/>
          </p:cNvSpPr>
          <p:nvPr/>
        </p:nvSpPr>
        <p:spPr bwMode="auto">
          <a:xfrm>
            <a:off x="5290344" y="5575300"/>
            <a:ext cx="59213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0" name="Rectangle 94"/>
          <p:cNvSpPr>
            <a:spLocks noChangeArrowheads="1"/>
          </p:cNvSpPr>
          <p:nvPr/>
        </p:nvSpPr>
        <p:spPr bwMode="auto">
          <a:xfrm>
            <a:off x="686594" y="5575300"/>
            <a:ext cx="14763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1" name="Rectangle 95"/>
          <p:cNvSpPr>
            <a:spLocks noChangeArrowheads="1"/>
          </p:cNvSpPr>
          <p:nvPr/>
        </p:nvSpPr>
        <p:spPr bwMode="auto">
          <a:xfrm>
            <a:off x="538956" y="5573713"/>
            <a:ext cx="14605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2" name="Group 96"/>
          <p:cNvGrpSpPr>
            <a:grpSpLocks/>
          </p:cNvGrpSpPr>
          <p:nvPr/>
        </p:nvGrpSpPr>
        <p:grpSpPr bwMode="auto">
          <a:xfrm>
            <a:off x="834231" y="5575300"/>
            <a:ext cx="298450" cy="138113"/>
            <a:chOff x="671" y="3607"/>
            <a:chExt cx="173" cy="87"/>
          </a:xfrm>
        </p:grpSpPr>
        <p:sp>
          <p:nvSpPr>
            <p:cNvPr id="223" name="Rectangle 97"/>
            <p:cNvSpPr>
              <a:spLocks noChangeArrowheads="1"/>
            </p:cNvSpPr>
            <p:nvPr/>
          </p:nvSpPr>
          <p:spPr bwMode="auto">
            <a:xfrm>
              <a:off x="758" y="3608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Rectangle 98"/>
            <p:cNvSpPr>
              <a:spLocks noChangeArrowheads="1"/>
            </p:cNvSpPr>
            <p:nvPr/>
          </p:nvSpPr>
          <p:spPr bwMode="auto">
            <a:xfrm>
              <a:off x="671" y="3607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5" name="Rectangle 99"/>
          <p:cNvSpPr>
            <a:spLocks noChangeArrowheads="1"/>
          </p:cNvSpPr>
          <p:nvPr/>
        </p:nvSpPr>
        <p:spPr bwMode="auto">
          <a:xfrm>
            <a:off x="1875631" y="5576888"/>
            <a:ext cx="14763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6" name="Rectangle 100"/>
          <p:cNvSpPr>
            <a:spLocks noChangeArrowheads="1"/>
          </p:cNvSpPr>
          <p:nvPr/>
        </p:nvSpPr>
        <p:spPr bwMode="auto">
          <a:xfrm>
            <a:off x="1726406" y="5575300"/>
            <a:ext cx="14763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7" name="Rectangle 101"/>
          <p:cNvSpPr>
            <a:spLocks noChangeArrowheads="1"/>
          </p:cNvSpPr>
          <p:nvPr/>
        </p:nvSpPr>
        <p:spPr bwMode="auto">
          <a:xfrm>
            <a:off x="2172494" y="5578475"/>
            <a:ext cx="149225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8" name="Rectangle 102"/>
          <p:cNvSpPr>
            <a:spLocks noChangeArrowheads="1"/>
          </p:cNvSpPr>
          <p:nvPr/>
        </p:nvSpPr>
        <p:spPr bwMode="auto">
          <a:xfrm>
            <a:off x="2023269" y="5576888"/>
            <a:ext cx="14763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9" name="Rectangle 103"/>
          <p:cNvSpPr>
            <a:spLocks noChangeArrowheads="1"/>
          </p:cNvSpPr>
          <p:nvPr/>
        </p:nvSpPr>
        <p:spPr bwMode="auto">
          <a:xfrm>
            <a:off x="1281906" y="5576888"/>
            <a:ext cx="14763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0" name="Rectangle 104"/>
          <p:cNvSpPr>
            <a:spLocks noChangeArrowheads="1"/>
          </p:cNvSpPr>
          <p:nvPr/>
        </p:nvSpPr>
        <p:spPr bwMode="auto">
          <a:xfrm>
            <a:off x="1132681" y="5575300"/>
            <a:ext cx="14763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Rectangle 105"/>
          <p:cNvSpPr>
            <a:spLocks noChangeArrowheads="1"/>
          </p:cNvSpPr>
          <p:nvPr/>
        </p:nvSpPr>
        <p:spPr bwMode="auto">
          <a:xfrm>
            <a:off x="1578769" y="5575300"/>
            <a:ext cx="149225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Rectangle 106"/>
          <p:cNvSpPr>
            <a:spLocks noChangeArrowheads="1"/>
          </p:cNvSpPr>
          <p:nvPr/>
        </p:nvSpPr>
        <p:spPr bwMode="auto">
          <a:xfrm>
            <a:off x="1429544" y="5576888"/>
            <a:ext cx="14763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107"/>
          <p:cNvGrpSpPr>
            <a:grpSpLocks/>
          </p:cNvGrpSpPr>
          <p:nvPr/>
        </p:nvGrpSpPr>
        <p:grpSpPr bwMode="auto">
          <a:xfrm>
            <a:off x="2915444" y="5575300"/>
            <a:ext cx="592137" cy="139700"/>
            <a:chOff x="671" y="3607"/>
            <a:chExt cx="346" cy="88"/>
          </a:xfrm>
        </p:grpSpPr>
        <p:sp>
          <p:nvSpPr>
            <p:cNvPr id="234" name="Rectangle 108"/>
            <p:cNvSpPr>
              <a:spLocks noChangeArrowheads="1"/>
            </p:cNvSpPr>
            <p:nvPr/>
          </p:nvSpPr>
          <p:spPr bwMode="auto">
            <a:xfrm>
              <a:off x="758" y="3608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Rectangle 109"/>
            <p:cNvSpPr>
              <a:spLocks noChangeArrowheads="1"/>
            </p:cNvSpPr>
            <p:nvPr/>
          </p:nvSpPr>
          <p:spPr bwMode="auto">
            <a:xfrm>
              <a:off x="671" y="3607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6" name="Group 110"/>
            <p:cNvGrpSpPr>
              <a:grpSpLocks/>
            </p:cNvGrpSpPr>
            <p:nvPr/>
          </p:nvGrpSpPr>
          <p:grpSpPr bwMode="auto">
            <a:xfrm>
              <a:off x="844" y="3608"/>
              <a:ext cx="173" cy="87"/>
              <a:chOff x="671" y="3607"/>
              <a:chExt cx="173" cy="87"/>
            </a:xfrm>
          </p:grpSpPr>
          <p:sp>
            <p:nvSpPr>
              <p:cNvPr id="237" name="Rectangle 111"/>
              <p:cNvSpPr>
                <a:spLocks noChangeArrowheads="1"/>
              </p:cNvSpPr>
              <p:nvPr/>
            </p:nvSpPr>
            <p:spPr bwMode="auto">
              <a:xfrm>
                <a:off x="758" y="3608"/>
                <a:ext cx="86" cy="86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Rectangle 112"/>
              <p:cNvSpPr>
                <a:spLocks noChangeArrowheads="1"/>
              </p:cNvSpPr>
              <p:nvPr/>
            </p:nvSpPr>
            <p:spPr bwMode="auto">
              <a:xfrm>
                <a:off x="671" y="3607"/>
                <a:ext cx="86" cy="86"/>
              </a:xfrm>
              <a:prstGeom prst="rect">
                <a:avLst/>
              </a:prstGeom>
              <a:solidFill>
                <a:srgbClr val="00CC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39" name="Rectangle 113"/>
          <p:cNvSpPr>
            <a:spLocks noChangeArrowheads="1"/>
          </p:cNvSpPr>
          <p:nvPr/>
        </p:nvSpPr>
        <p:spPr bwMode="auto">
          <a:xfrm>
            <a:off x="3507581" y="5575300"/>
            <a:ext cx="593725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40" name="Group 114"/>
          <p:cNvGrpSpPr>
            <a:grpSpLocks/>
          </p:cNvGrpSpPr>
          <p:nvPr/>
        </p:nvGrpSpPr>
        <p:grpSpPr bwMode="auto">
          <a:xfrm>
            <a:off x="5885656" y="5575300"/>
            <a:ext cx="590550" cy="138113"/>
            <a:chOff x="1277" y="3608"/>
            <a:chExt cx="344" cy="87"/>
          </a:xfrm>
        </p:grpSpPr>
        <p:sp>
          <p:nvSpPr>
            <p:cNvPr id="241" name="Rectangle 115"/>
            <p:cNvSpPr>
              <a:spLocks noChangeArrowheads="1"/>
            </p:cNvSpPr>
            <p:nvPr/>
          </p:nvSpPr>
          <p:spPr bwMode="auto">
            <a:xfrm>
              <a:off x="1449" y="3609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Rectangle 116"/>
            <p:cNvSpPr>
              <a:spLocks noChangeArrowheads="1"/>
            </p:cNvSpPr>
            <p:nvPr/>
          </p:nvSpPr>
          <p:spPr bwMode="auto">
            <a:xfrm>
              <a:off x="1362" y="3608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Rectangle 117"/>
            <p:cNvSpPr>
              <a:spLocks noChangeArrowheads="1"/>
            </p:cNvSpPr>
            <p:nvPr/>
          </p:nvSpPr>
          <p:spPr bwMode="auto">
            <a:xfrm>
              <a:off x="1535" y="3609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Rectangle 118"/>
            <p:cNvSpPr>
              <a:spLocks noChangeArrowheads="1"/>
            </p:cNvSpPr>
            <p:nvPr/>
          </p:nvSpPr>
          <p:spPr bwMode="auto">
            <a:xfrm>
              <a:off x="1277" y="3608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5" name="Group 119"/>
          <p:cNvGrpSpPr>
            <a:grpSpLocks/>
          </p:cNvGrpSpPr>
          <p:nvPr/>
        </p:nvGrpSpPr>
        <p:grpSpPr bwMode="auto">
          <a:xfrm>
            <a:off x="7666831" y="5575300"/>
            <a:ext cx="1190625" cy="139700"/>
            <a:chOff x="4731" y="3508"/>
            <a:chExt cx="692" cy="88"/>
          </a:xfrm>
        </p:grpSpPr>
        <p:sp>
          <p:nvSpPr>
            <p:cNvPr id="246" name="Rectangle 120"/>
            <p:cNvSpPr>
              <a:spLocks noChangeArrowheads="1"/>
            </p:cNvSpPr>
            <p:nvPr/>
          </p:nvSpPr>
          <p:spPr bwMode="auto">
            <a:xfrm>
              <a:off x="4818" y="3509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Rectangle 121"/>
            <p:cNvSpPr>
              <a:spLocks noChangeArrowheads="1"/>
            </p:cNvSpPr>
            <p:nvPr/>
          </p:nvSpPr>
          <p:spPr bwMode="auto">
            <a:xfrm>
              <a:off x="4731" y="3508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48" name="Group 122"/>
            <p:cNvGrpSpPr>
              <a:grpSpLocks/>
            </p:cNvGrpSpPr>
            <p:nvPr/>
          </p:nvGrpSpPr>
          <p:grpSpPr bwMode="auto">
            <a:xfrm>
              <a:off x="4904" y="3509"/>
              <a:ext cx="173" cy="87"/>
              <a:chOff x="671" y="3607"/>
              <a:chExt cx="173" cy="87"/>
            </a:xfrm>
          </p:grpSpPr>
          <p:sp>
            <p:nvSpPr>
              <p:cNvPr id="253" name="Rectangle 123"/>
              <p:cNvSpPr>
                <a:spLocks noChangeArrowheads="1"/>
              </p:cNvSpPr>
              <p:nvPr/>
            </p:nvSpPr>
            <p:spPr bwMode="auto">
              <a:xfrm>
                <a:off x="758" y="3608"/>
                <a:ext cx="86" cy="86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Rectangle 124"/>
              <p:cNvSpPr>
                <a:spLocks noChangeArrowheads="1"/>
              </p:cNvSpPr>
              <p:nvPr/>
            </p:nvSpPr>
            <p:spPr bwMode="auto">
              <a:xfrm>
                <a:off x="671" y="3607"/>
                <a:ext cx="86" cy="86"/>
              </a:xfrm>
              <a:prstGeom prst="rect">
                <a:avLst/>
              </a:prstGeom>
              <a:solidFill>
                <a:srgbClr val="00CC00"/>
              </a:solidFill>
              <a:ln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9" name="Rectangle 125"/>
            <p:cNvSpPr>
              <a:spLocks noChangeArrowheads="1"/>
            </p:cNvSpPr>
            <p:nvPr/>
          </p:nvSpPr>
          <p:spPr bwMode="auto">
            <a:xfrm>
              <a:off x="5164" y="3510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Rectangle 126"/>
            <p:cNvSpPr>
              <a:spLocks noChangeArrowheads="1"/>
            </p:cNvSpPr>
            <p:nvPr/>
          </p:nvSpPr>
          <p:spPr bwMode="auto">
            <a:xfrm>
              <a:off x="5077" y="3509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Rectangle 127"/>
            <p:cNvSpPr>
              <a:spLocks noChangeArrowheads="1"/>
            </p:cNvSpPr>
            <p:nvPr/>
          </p:nvSpPr>
          <p:spPr bwMode="auto">
            <a:xfrm>
              <a:off x="5337" y="3509"/>
              <a:ext cx="86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Rectangle 128"/>
            <p:cNvSpPr>
              <a:spLocks noChangeArrowheads="1"/>
            </p:cNvSpPr>
            <p:nvPr/>
          </p:nvSpPr>
          <p:spPr bwMode="auto">
            <a:xfrm>
              <a:off x="5250" y="3510"/>
              <a:ext cx="86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9" name="Text Box 51"/>
          <p:cNvSpPr txBox="1">
            <a:spLocks noChangeArrowheads="1"/>
          </p:cNvSpPr>
          <p:nvPr/>
        </p:nvSpPr>
        <p:spPr bwMode="auto">
          <a:xfrm>
            <a:off x="1625350" y="4635500"/>
            <a:ext cx="5130539" cy="5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3329" tIns="46665" rIns="93329" bIns="46665">
            <a:spAutoFit/>
          </a:bodyPr>
          <a:lstStyle>
            <a:lvl1pPr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</a:p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		Major cycle = lcm (6,8) = 24</a:t>
            </a:r>
          </a:p>
        </p:txBody>
      </p:sp>
    </p:spTree>
    <p:extLst>
      <p:ext uri="{BB962C8B-B14F-4D97-AF65-F5344CB8AC3E}">
        <p14:creationId xmlns:p14="http://schemas.microsoft.com/office/powerpoint/2010/main" val="141199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Priority-Driven Task Scheduling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Priority-driven </a:t>
            </a:r>
          </a:p>
          <a:p>
            <a:pPr lvl="1"/>
            <a:r>
              <a:rPr lang="en-US" altLang="ko-KR" dirty="0"/>
              <a:t>The highest-priority job gets to run until completion or blocked</a:t>
            </a:r>
          </a:p>
          <a:p>
            <a:pPr lvl="1"/>
            <a:r>
              <a:rPr lang="en-US" altLang="ko-KR" dirty="0"/>
              <a:t>A processor is never idle if ready jobs are waiting (</a:t>
            </a:r>
            <a:r>
              <a:rPr lang="en-US" altLang="ko-KR" dirty="0">
                <a:solidFill>
                  <a:srgbClr val="FF0000"/>
                </a:solidFill>
              </a:rPr>
              <a:t>work-conserving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Preemptive or non-preemptive</a:t>
            </a:r>
          </a:p>
          <a:p>
            <a:pPr lvl="1"/>
            <a:r>
              <a:rPr lang="en-US" altLang="ko-KR" dirty="0"/>
              <a:t>Priority assignment can be </a:t>
            </a:r>
            <a:r>
              <a:rPr lang="en-US" altLang="ko-KR" dirty="0">
                <a:solidFill>
                  <a:srgbClr val="FF0000"/>
                </a:solidFill>
              </a:rPr>
              <a:t>static</a:t>
            </a:r>
            <a:r>
              <a:rPr lang="en-US" altLang="ko-KR" dirty="0"/>
              <a:t> or </a:t>
            </a:r>
            <a:r>
              <a:rPr lang="en-US" altLang="ko-KR" dirty="0">
                <a:solidFill>
                  <a:srgbClr val="FF0000"/>
                </a:solidFill>
              </a:rPr>
              <a:t>dynamic</a:t>
            </a:r>
          </a:p>
          <a:p>
            <a:pPr lvl="1"/>
            <a:r>
              <a:rPr lang="en-US" altLang="ko-KR" dirty="0"/>
              <a:t>Scheduler just looks at the priority queue for waiting jobs (</a:t>
            </a:r>
            <a:r>
              <a:rPr lang="en-US" altLang="ko-KR" dirty="0">
                <a:solidFill>
                  <a:srgbClr val="FF0000"/>
                </a:solidFill>
              </a:rPr>
              <a:t>list schedule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grpSp>
        <p:nvGrpSpPr>
          <p:cNvPr id="102" name="Group 4"/>
          <p:cNvGrpSpPr>
            <a:grpSpLocks/>
          </p:cNvGrpSpPr>
          <p:nvPr/>
        </p:nvGrpSpPr>
        <p:grpSpPr bwMode="auto">
          <a:xfrm>
            <a:off x="381005" y="4282281"/>
            <a:ext cx="8320087" cy="757237"/>
            <a:chOff x="403" y="2320"/>
            <a:chExt cx="4839" cy="477"/>
          </a:xfrm>
        </p:grpSpPr>
        <p:grpSp>
          <p:nvGrpSpPr>
            <p:cNvPr id="103" name="Group 5"/>
            <p:cNvGrpSpPr>
              <a:grpSpLocks/>
            </p:cNvGrpSpPr>
            <p:nvPr/>
          </p:nvGrpSpPr>
          <p:grpSpPr bwMode="auto">
            <a:xfrm>
              <a:off x="403" y="2664"/>
              <a:ext cx="4839" cy="133"/>
              <a:chOff x="834" y="2664"/>
              <a:chExt cx="4839" cy="133"/>
            </a:xfrm>
          </p:grpSpPr>
          <p:grpSp>
            <p:nvGrpSpPr>
              <p:cNvPr id="113" name="Group 6"/>
              <p:cNvGrpSpPr>
                <a:grpSpLocks/>
              </p:cNvGrpSpPr>
              <p:nvPr/>
            </p:nvGrpSpPr>
            <p:grpSpPr bwMode="auto">
              <a:xfrm>
                <a:off x="834" y="2664"/>
                <a:ext cx="1210" cy="129"/>
                <a:chOff x="834" y="2664"/>
                <a:chExt cx="1210" cy="129"/>
              </a:xfrm>
            </p:grpSpPr>
            <p:sp>
              <p:nvSpPr>
                <p:cNvPr id="142" name="Line 7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3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4" name="Line 9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5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6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7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8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9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14" name="Group 15"/>
              <p:cNvGrpSpPr>
                <a:grpSpLocks/>
              </p:cNvGrpSpPr>
              <p:nvPr/>
            </p:nvGrpSpPr>
            <p:grpSpPr bwMode="auto">
              <a:xfrm>
                <a:off x="2044" y="2666"/>
                <a:ext cx="1210" cy="129"/>
                <a:chOff x="834" y="2664"/>
                <a:chExt cx="1210" cy="129"/>
              </a:xfrm>
            </p:grpSpPr>
            <p:sp>
              <p:nvSpPr>
                <p:cNvPr id="134" name="Line 16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5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6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7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8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9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0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1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15" name="Group 24"/>
              <p:cNvGrpSpPr>
                <a:grpSpLocks/>
              </p:cNvGrpSpPr>
              <p:nvPr/>
            </p:nvGrpSpPr>
            <p:grpSpPr bwMode="auto">
              <a:xfrm>
                <a:off x="3253" y="2666"/>
                <a:ext cx="2420" cy="131"/>
                <a:chOff x="930" y="2760"/>
                <a:chExt cx="2420" cy="131"/>
              </a:xfrm>
            </p:grpSpPr>
            <p:grpSp>
              <p:nvGrpSpPr>
                <p:cNvPr id="116" name="Group 25"/>
                <p:cNvGrpSpPr>
                  <a:grpSpLocks/>
                </p:cNvGrpSpPr>
                <p:nvPr/>
              </p:nvGrpSpPr>
              <p:grpSpPr bwMode="auto">
                <a:xfrm>
                  <a:off x="930" y="2760"/>
                  <a:ext cx="1210" cy="129"/>
                  <a:chOff x="834" y="2664"/>
                  <a:chExt cx="1210" cy="129"/>
                </a:xfrm>
              </p:grpSpPr>
              <p:sp>
                <p:nvSpPr>
                  <p:cNvPr id="126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834" y="2736"/>
                    <a:ext cx="120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7" name="Line 2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08" y="2664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8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80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9" name="Line 2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71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8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Line 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25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Line 3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53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Line 3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44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117" name="Group 34"/>
                <p:cNvGrpSpPr>
                  <a:grpSpLocks/>
                </p:cNvGrpSpPr>
                <p:nvPr/>
              </p:nvGrpSpPr>
              <p:grpSpPr bwMode="auto">
                <a:xfrm>
                  <a:off x="2140" y="2762"/>
                  <a:ext cx="1210" cy="129"/>
                  <a:chOff x="834" y="2664"/>
                  <a:chExt cx="1210" cy="129"/>
                </a:xfrm>
              </p:grpSpPr>
              <p:sp>
                <p:nvSpPr>
                  <p:cNvPr id="118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834" y="2736"/>
                    <a:ext cx="120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19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008" y="2664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0" name="Line 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80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1" name="Line 3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871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2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98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3" name="Line 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25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4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353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25" name="Line 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044" y="2666"/>
                    <a:ext cx="0" cy="127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ja-JP" alt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sp>
          <p:nvSpPr>
            <p:cNvPr id="104" name="Rectangle 43"/>
            <p:cNvSpPr>
              <a:spLocks noChangeArrowheads="1"/>
            </p:cNvSpPr>
            <p:nvPr/>
          </p:nvSpPr>
          <p:spPr bwMode="auto">
            <a:xfrm>
              <a:off x="575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Rectangle 44"/>
            <p:cNvSpPr>
              <a:spLocks noChangeArrowheads="1"/>
            </p:cNvSpPr>
            <p:nvPr/>
          </p:nvSpPr>
          <p:spPr bwMode="auto">
            <a:xfrm>
              <a:off x="575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Rectangle 45"/>
            <p:cNvSpPr>
              <a:spLocks noChangeArrowheads="1"/>
            </p:cNvSpPr>
            <p:nvPr/>
          </p:nvSpPr>
          <p:spPr bwMode="auto">
            <a:xfrm>
              <a:off x="3685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46"/>
            <p:cNvSpPr>
              <a:spLocks noChangeArrowheads="1"/>
            </p:cNvSpPr>
            <p:nvPr/>
          </p:nvSpPr>
          <p:spPr bwMode="auto">
            <a:xfrm>
              <a:off x="1612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Rectangle 47"/>
            <p:cNvSpPr>
              <a:spLocks noChangeArrowheads="1"/>
            </p:cNvSpPr>
            <p:nvPr/>
          </p:nvSpPr>
          <p:spPr bwMode="auto">
            <a:xfrm>
              <a:off x="2648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48"/>
            <p:cNvSpPr>
              <a:spLocks noChangeArrowheads="1"/>
            </p:cNvSpPr>
            <p:nvPr/>
          </p:nvSpPr>
          <p:spPr bwMode="auto">
            <a:xfrm>
              <a:off x="4721" y="2320"/>
              <a:ext cx="518" cy="86"/>
            </a:xfrm>
            <a:prstGeom prst="rect">
              <a:avLst/>
            </a:prstGeom>
            <a:solidFill>
              <a:srgbClr val="00CC00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49"/>
            <p:cNvSpPr>
              <a:spLocks noChangeArrowheads="1"/>
            </p:cNvSpPr>
            <p:nvPr/>
          </p:nvSpPr>
          <p:spPr bwMode="auto">
            <a:xfrm>
              <a:off x="3339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50"/>
            <p:cNvSpPr>
              <a:spLocks noChangeArrowheads="1"/>
            </p:cNvSpPr>
            <p:nvPr/>
          </p:nvSpPr>
          <p:spPr bwMode="auto">
            <a:xfrm>
              <a:off x="4721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3329" tIns="46665" rIns="93329" bIns="46665" anchor="ctr"/>
            <a:lstStyle/>
            <a:p>
              <a:pPr marL="0" marR="0" lvl="0" indent="0" algn="ctr" defTabSz="93345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</a:endParaRPr>
            </a:p>
          </p:txBody>
        </p:sp>
        <p:sp>
          <p:nvSpPr>
            <p:cNvPr id="112" name="Rectangle 51"/>
            <p:cNvSpPr>
              <a:spLocks noChangeArrowheads="1"/>
            </p:cNvSpPr>
            <p:nvPr/>
          </p:nvSpPr>
          <p:spPr bwMode="auto">
            <a:xfrm>
              <a:off x="1957" y="2493"/>
              <a:ext cx="517" cy="86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1" name="Group 53"/>
          <p:cNvGrpSpPr>
            <a:grpSpLocks/>
          </p:cNvGrpSpPr>
          <p:nvPr/>
        </p:nvGrpSpPr>
        <p:grpSpPr bwMode="auto">
          <a:xfrm>
            <a:off x="392117" y="6225381"/>
            <a:ext cx="8323263" cy="211137"/>
            <a:chOff x="834" y="2664"/>
            <a:chExt cx="4839" cy="133"/>
          </a:xfrm>
        </p:grpSpPr>
        <p:grpSp>
          <p:nvGrpSpPr>
            <p:cNvPr id="152" name="Group 54"/>
            <p:cNvGrpSpPr>
              <a:grpSpLocks/>
            </p:cNvGrpSpPr>
            <p:nvPr/>
          </p:nvGrpSpPr>
          <p:grpSpPr bwMode="auto">
            <a:xfrm>
              <a:off x="834" y="2664"/>
              <a:ext cx="1210" cy="129"/>
              <a:chOff x="834" y="2664"/>
              <a:chExt cx="1210" cy="129"/>
            </a:xfrm>
          </p:grpSpPr>
          <p:sp>
            <p:nvSpPr>
              <p:cNvPr id="181" name="Line 55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Line 56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Line 57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Line 58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Line 59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Line 60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Line 61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Line 62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3" name="Group 63"/>
            <p:cNvGrpSpPr>
              <a:grpSpLocks/>
            </p:cNvGrpSpPr>
            <p:nvPr/>
          </p:nvGrpSpPr>
          <p:grpSpPr bwMode="auto">
            <a:xfrm>
              <a:off x="2044" y="2666"/>
              <a:ext cx="1210" cy="129"/>
              <a:chOff x="834" y="2664"/>
              <a:chExt cx="1210" cy="129"/>
            </a:xfrm>
          </p:grpSpPr>
          <p:sp>
            <p:nvSpPr>
              <p:cNvPr id="173" name="Line 64"/>
              <p:cNvSpPr>
                <a:spLocks noChangeShapeType="1"/>
              </p:cNvSpPr>
              <p:nvPr/>
            </p:nvSpPr>
            <p:spPr bwMode="auto">
              <a:xfrm>
                <a:off x="834" y="2736"/>
                <a:ext cx="120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Line 65"/>
              <p:cNvSpPr>
                <a:spLocks noChangeShapeType="1"/>
              </p:cNvSpPr>
              <p:nvPr/>
            </p:nvSpPr>
            <p:spPr bwMode="auto">
              <a:xfrm flipH="1">
                <a:off x="1008" y="2664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Line 66"/>
              <p:cNvSpPr>
                <a:spLocks noChangeShapeType="1"/>
              </p:cNvSpPr>
              <p:nvPr/>
            </p:nvSpPr>
            <p:spPr bwMode="auto">
              <a:xfrm flipH="1">
                <a:off x="1180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Line 67"/>
              <p:cNvSpPr>
                <a:spLocks noChangeShapeType="1"/>
              </p:cNvSpPr>
              <p:nvPr/>
            </p:nvSpPr>
            <p:spPr bwMode="auto">
              <a:xfrm flipH="1">
                <a:off x="1871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Line 68"/>
              <p:cNvSpPr>
                <a:spLocks noChangeShapeType="1"/>
              </p:cNvSpPr>
              <p:nvPr/>
            </p:nvSpPr>
            <p:spPr bwMode="auto">
              <a:xfrm flipH="1">
                <a:off x="1698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Line 69"/>
              <p:cNvSpPr>
                <a:spLocks noChangeShapeType="1"/>
              </p:cNvSpPr>
              <p:nvPr/>
            </p:nvSpPr>
            <p:spPr bwMode="auto">
              <a:xfrm flipH="1">
                <a:off x="1525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Line 70"/>
              <p:cNvSpPr>
                <a:spLocks noChangeShapeType="1"/>
              </p:cNvSpPr>
              <p:nvPr/>
            </p:nvSpPr>
            <p:spPr bwMode="auto">
              <a:xfrm flipH="1">
                <a:off x="1353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Line 71"/>
              <p:cNvSpPr>
                <a:spLocks noChangeShapeType="1"/>
              </p:cNvSpPr>
              <p:nvPr/>
            </p:nvSpPr>
            <p:spPr bwMode="auto">
              <a:xfrm flipH="1">
                <a:off x="2044" y="2666"/>
                <a:ext cx="0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4" name="Group 72"/>
            <p:cNvGrpSpPr>
              <a:grpSpLocks/>
            </p:cNvGrpSpPr>
            <p:nvPr/>
          </p:nvGrpSpPr>
          <p:grpSpPr bwMode="auto">
            <a:xfrm>
              <a:off x="3253" y="2666"/>
              <a:ext cx="2420" cy="131"/>
              <a:chOff x="930" y="2760"/>
              <a:chExt cx="2420" cy="131"/>
            </a:xfrm>
          </p:grpSpPr>
          <p:grpSp>
            <p:nvGrpSpPr>
              <p:cNvPr id="155" name="Group 73"/>
              <p:cNvGrpSpPr>
                <a:grpSpLocks/>
              </p:cNvGrpSpPr>
              <p:nvPr/>
            </p:nvGrpSpPr>
            <p:grpSpPr bwMode="auto">
              <a:xfrm>
                <a:off x="930" y="2760"/>
                <a:ext cx="1210" cy="129"/>
                <a:chOff x="834" y="2664"/>
                <a:chExt cx="1210" cy="129"/>
              </a:xfrm>
            </p:grpSpPr>
            <p:sp>
              <p:nvSpPr>
                <p:cNvPr id="165" name="Line 74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Line 75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8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9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0" name="Line 79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1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2" name="Line 81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56" name="Group 82"/>
              <p:cNvGrpSpPr>
                <a:grpSpLocks/>
              </p:cNvGrpSpPr>
              <p:nvPr/>
            </p:nvGrpSpPr>
            <p:grpSpPr bwMode="auto">
              <a:xfrm>
                <a:off x="2140" y="2762"/>
                <a:ext cx="1210" cy="129"/>
                <a:chOff x="834" y="2664"/>
                <a:chExt cx="1210" cy="129"/>
              </a:xfrm>
            </p:grpSpPr>
            <p:sp>
              <p:nvSpPr>
                <p:cNvPr id="157" name="Line 83"/>
                <p:cNvSpPr>
                  <a:spLocks noChangeShapeType="1"/>
                </p:cNvSpPr>
                <p:nvPr/>
              </p:nvSpPr>
              <p:spPr bwMode="auto">
                <a:xfrm>
                  <a:off x="834" y="2736"/>
                  <a:ext cx="1209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8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1008" y="2664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9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180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871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1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698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525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Line 89"/>
                <p:cNvSpPr>
                  <a:spLocks noChangeShapeType="1"/>
                </p:cNvSpPr>
                <p:nvPr/>
              </p:nvSpPr>
              <p:spPr bwMode="auto">
                <a:xfrm flipH="1">
                  <a:off x="1353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2044" y="2666"/>
                  <a:ext cx="0" cy="127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ja-JP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89" name="Rectangle 91"/>
          <p:cNvSpPr>
            <a:spLocks noChangeArrowheads="1"/>
          </p:cNvSpPr>
          <p:nvPr/>
        </p:nvSpPr>
        <p:spPr bwMode="auto">
          <a:xfrm>
            <a:off x="1581155" y="5953918"/>
            <a:ext cx="89058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0" name="Rectangle 92"/>
          <p:cNvSpPr>
            <a:spLocks noChangeArrowheads="1"/>
          </p:cNvSpPr>
          <p:nvPr/>
        </p:nvSpPr>
        <p:spPr bwMode="auto">
          <a:xfrm>
            <a:off x="690567" y="5952331"/>
            <a:ext cx="889000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1" name="Rectangle 93"/>
          <p:cNvSpPr>
            <a:spLocks noChangeArrowheads="1"/>
          </p:cNvSpPr>
          <p:nvPr/>
        </p:nvSpPr>
        <p:spPr bwMode="auto">
          <a:xfrm>
            <a:off x="6037267" y="5952331"/>
            <a:ext cx="890588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2" name="Rectangle 94"/>
          <p:cNvSpPr>
            <a:spLocks noChangeArrowheads="1"/>
          </p:cNvSpPr>
          <p:nvPr/>
        </p:nvSpPr>
        <p:spPr bwMode="auto">
          <a:xfrm>
            <a:off x="2473330" y="5952331"/>
            <a:ext cx="890587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3" name="Rectangle 95"/>
          <p:cNvSpPr>
            <a:spLocks noChangeArrowheads="1"/>
          </p:cNvSpPr>
          <p:nvPr/>
        </p:nvSpPr>
        <p:spPr bwMode="auto">
          <a:xfrm>
            <a:off x="4252917" y="5952331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4" name="Rectangle 96"/>
          <p:cNvSpPr>
            <a:spLocks noChangeArrowheads="1"/>
          </p:cNvSpPr>
          <p:nvPr/>
        </p:nvSpPr>
        <p:spPr bwMode="auto">
          <a:xfrm>
            <a:off x="7818442" y="5953918"/>
            <a:ext cx="892175" cy="136525"/>
          </a:xfrm>
          <a:prstGeom prst="rect">
            <a:avLst/>
          </a:prstGeom>
          <a:solidFill>
            <a:srgbClr val="00CC00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Rectangle 97"/>
          <p:cNvSpPr>
            <a:spLocks noChangeArrowheads="1"/>
          </p:cNvSpPr>
          <p:nvPr/>
        </p:nvSpPr>
        <p:spPr bwMode="auto">
          <a:xfrm>
            <a:off x="5441955" y="5953918"/>
            <a:ext cx="592137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6" name="Rectangle 98"/>
          <p:cNvSpPr>
            <a:spLocks noChangeArrowheads="1"/>
          </p:cNvSpPr>
          <p:nvPr/>
        </p:nvSpPr>
        <p:spPr bwMode="auto">
          <a:xfrm>
            <a:off x="8710617" y="5953918"/>
            <a:ext cx="2809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93329" tIns="46665" rIns="93329" bIns="46665" anchor="ctr"/>
          <a:lstStyle/>
          <a:p>
            <a:pPr marL="0" marR="0" lvl="0" indent="0" algn="ctr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</a:endParaRPr>
          </a:p>
        </p:txBody>
      </p:sp>
      <p:sp>
        <p:nvSpPr>
          <p:cNvPr id="197" name="Rectangle 99"/>
          <p:cNvSpPr>
            <a:spLocks noChangeArrowheads="1"/>
          </p:cNvSpPr>
          <p:nvPr/>
        </p:nvSpPr>
        <p:spPr bwMode="auto">
          <a:xfrm>
            <a:off x="3360742" y="5953918"/>
            <a:ext cx="890588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Rectangle 100"/>
          <p:cNvSpPr>
            <a:spLocks noChangeArrowheads="1"/>
          </p:cNvSpPr>
          <p:nvPr/>
        </p:nvSpPr>
        <p:spPr bwMode="auto">
          <a:xfrm>
            <a:off x="6920552" y="5953918"/>
            <a:ext cx="296863" cy="136525"/>
          </a:xfrm>
          <a:prstGeom prst="rect">
            <a:avLst/>
          </a:prstGeom>
          <a:solidFill>
            <a:srgbClr val="FFFF99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9" name="Text Box 51"/>
          <p:cNvSpPr txBox="1">
            <a:spLocks noChangeArrowheads="1"/>
          </p:cNvSpPr>
          <p:nvPr/>
        </p:nvSpPr>
        <p:spPr bwMode="auto">
          <a:xfrm>
            <a:off x="1625350" y="5198816"/>
            <a:ext cx="5130539" cy="52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3329" tIns="46665" rIns="93329" bIns="46665">
            <a:spAutoFit/>
          </a:bodyPr>
          <a:lstStyle>
            <a:lvl1pPr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2pPr>
            <a:lvl3pPr marL="11430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3pPr>
            <a:lvl4pPr marL="16002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4pPr>
            <a:lvl5pPr marL="2057400" indent="-228600" defTabSz="933450"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5pPr>
            <a:lvl6pPr marL="25146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29718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34290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3886200" indent="-228600" defTabSz="933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FF66"/>
              </a:buClr>
              <a:buSzPct val="85000"/>
              <a:buFont typeface="WP IconicSymbolsA" charset="0"/>
              <a:buChar char="q"/>
              <a:defRPr sz="2100" i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1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6</a:t>
            </a:r>
          </a:p>
          <a:p>
            <a:pPr marL="0" marR="0" lvl="0" indent="0" defTabSz="93345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T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C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3</a:t>
            </a: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, 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D</a:t>
            </a:r>
            <a:r>
              <a:rPr kumimoji="0" lang="en-US" altLang="ja-JP" sz="1400" b="0" i="1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2</a:t>
            </a:r>
            <a:r>
              <a:rPr kumimoji="0" lang="en-US" altLang="ja-JP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ＭＳ Ｐゴシック" charset="0"/>
              </a:rPr>
              <a:t>= 8		Major cycle = lcm (6,8) = 24</a:t>
            </a:r>
          </a:p>
        </p:txBody>
      </p:sp>
    </p:spTree>
    <p:extLst>
      <p:ext uri="{BB962C8B-B14F-4D97-AF65-F5344CB8AC3E}">
        <p14:creationId xmlns:p14="http://schemas.microsoft.com/office/powerpoint/2010/main" val="1780974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Priority-Driven Task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priority-driven scheduling algorithm?</a:t>
            </a:r>
          </a:p>
          <a:p>
            <a:pPr lvl="1"/>
            <a:r>
              <a:rPr lang="en-US" dirty="0"/>
              <a:t>Use priority to represent urgency/importance</a:t>
            </a:r>
          </a:p>
          <a:p>
            <a:pPr lvl="1"/>
            <a:r>
              <a:rPr lang="en-US" dirty="0"/>
              <a:t>Easy implementation of scheduler (compare task priorities and then dispatch tasks accordingly)</a:t>
            </a:r>
          </a:p>
          <a:p>
            <a:pPr lvl="1"/>
            <a:r>
              <a:rPr lang="en-US" dirty="0"/>
              <a:t>Tasks can be added or removed easily</a:t>
            </a:r>
          </a:p>
          <a:p>
            <a:pPr lvl="1"/>
            <a:r>
              <a:rPr lang="en-US" dirty="0"/>
              <a:t>No </a:t>
            </a:r>
            <a:r>
              <a:rPr lang="en-US" i="1" dirty="0"/>
              <a:t>direct control</a:t>
            </a:r>
            <a:r>
              <a:rPr lang="en-US" dirty="0"/>
              <a:t> of execution instant</a:t>
            </a:r>
          </a:p>
        </p:txBody>
      </p:sp>
    </p:spTree>
    <p:extLst>
      <p:ext uri="{BB962C8B-B14F-4D97-AF65-F5344CB8AC3E}">
        <p14:creationId xmlns:p14="http://schemas.microsoft.com/office/powerpoint/2010/main" val="261114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Task-level fixed-priority (TFP)</a:t>
            </a:r>
            <a:r>
              <a:rPr lang="en-US" dirty="0"/>
              <a:t>: all jobs of a periodic task have the same fixed priority</a:t>
            </a:r>
          </a:p>
          <a:p>
            <a:pPr lvl="2"/>
            <a:r>
              <a:rPr lang="en-US" dirty="0"/>
              <a:t>RM (Rate-monotonic)</a:t>
            </a:r>
            <a:r>
              <a:rPr lang="en-US" baseline="30000" dirty="0"/>
              <a:t> 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</a:t>
            </a:r>
            <a:r>
              <a:rPr lang="en-US" dirty="0"/>
              <a:t> – the higher the task frequency, the higher its priority</a:t>
            </a:r>
            <a:endParaRPr lang="en-US" baseline="30000" dirty="0"/>
          </a:p>
          <a:p>
            <a:r>
              <a:rPr lang="en-US" dirty="0"/>
              <a:t>Task-level dynamic-priority: different priorities to individual jobs of a periodic task</a:t>
            </a:r>
          </a:p>
          <a:p>
            <a:pPr lvl="1"/>
            <a:r>
              <a:rPr lang="en-US" b="1" dirty="0"/>
              <a:t>Job-level fixed-priority (JFP)</a:t>
            </a:r>
            <a:r>
              <a:rPr lang="en-US" dirty="0"/>
              <a:t>: priority of each job is fixed</a:t>
            </a:r>
          </a:p>
          <a:p>
            <a:pPr lvl="2"/>
            <a:r>
              <a:rPr lang="en-US" dirty="0"/>
              <a:t>EDF (Earliest Deadline First) </a:t>
            </a:r>
            <a:r>
              <a:rPr lang="en-US" baseline="30000" dirty="0"/>
              <a:t>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 </a:t>
            </a:r>
          </a:p>
          <a:p>
            <a:pPr lvl="1"/>
            <a:r>
              <a:rPr lang="en-US" b="1" dirty="0"/>
              <a:t>Job-level dynamic-priority (JDP)</a:t>
            </a:r>
            <a:r>
              <a:rPr lang="en-US" dirty="0"/>
              <a:t>: priority of each job can change over time</a:t>
            </a:r>
          </a:p>
          <a:p>
            <a:pPr lvl="2"/>
            <a:r>
              <a:rPr lang="en-US" dirty="0"/>
              <a:t>LLF (Least Laxity First) </a:t>
            </a:r>
            <a:r>
              <a:rPr lang="en-US" baseline="30000" dirty="0"/>
              <a:t>[Leung 1989]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49387" y="1702151"/>
            <a:ext cx="3194613" cy="475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Classification of Priority-Driven Scheduling</a:t>
            </a:r>
          </a:p>
        </p:txBody>
      </p:sp>
      <p:sp>
        <p:nvSpPr>
          <p:cNvPr id="5" name="위쪽 화살표 7"/>
          <p:cNvSpPr/>
          <p:nvPr/>
        </p:nvSpPr>
        <p:spPr>
          <a:xfrm>
            <a:off x="7812360" y="2422231"/>
            <a:ext cx="792088" cy="3168352"/>
          </a:xfrm>
          <a:prstGeom prst="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아래쪽 화살표 8"/>
          <p:cNvSpPr/>
          <p:nvPr/>
        </p:nvSpPr>
        <p:spPr>
          <a:xfrm>
            <a:off x="6747236" y="2422231"/>
            <a:ext cx="864096" cy="3240360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24328" y="1702151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Less Overhead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09116" y="5776126"/>
            <a:ext cx="142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More</a:t>
            </a:r>
          </a:p>
          <a:p>
            <a:pPr algn="ctr"/>
            <a:r>
              <a:rPr lang="en-US" altLang="ko-KR" b="1" dirty="0"/>
              <a:t>Expressive</a:t>
            </a:r>
            <a:endParaRPr lang="ko-KR" altLang="en-US" b="1" dirty="0"/>
          </a:p>
        </p:txBody>
      </p:sp>
      <p:grpSp>
        <p:nvGrpSpPr>
          <p:cNvPr id="10" name="그룹 13"/>
          <p:cNvGrpSpPr/>
          <p:nvPr/>
        </p:nvGrpSpPr>
        <p:grpSpPr>
          <a:xfrm>
            <a:off x="6279184" y="3356306"/>
            <a:ext cx="2664296" cy="1829817"/>
            <a:chOff x="8460432" y="1404044"/>
            <a:chExt cx="2664296" cy="1829817"/>
          </a:xfrm>
        </p:grpSpPr>
        <p:sp>
          <p:nvSpPr>
            <p:cNvPr id="12" name="모서리가 둥근 직사각형 71"/>
            <p:cNvSpPr/>
            <p:nvPr/>
          </p:nvSpPr>
          <p:spPr>
            <a:xfrm>
              <a:off x="8460432" y="1620068"/>
              <a:ext cx="2664296" cy="16137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74"/>
            <p:cNvSpPr/>
            <p:nvPr/>
          </p:nvSpPr>
          <p:spPr>
            <a:xfrm>
              <a:off x="8953028" y="2412157"/>
              <a:ext cx="1019572" cy="57606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83"/>
            <p:cNvSpPr/>
            <p:nvPr/>
          </p:nvSpPr>
          <p:spPr>
            <a:xfrm>
              <a:off x="9148936" y="2196133"/>
              <a:ext cx="670123" cy="432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TFP</a:t>
              </a:r>
              <a:endParaRPr lang="ko-KR" altLang="en-US" dirty="0"/>
            </a:p>
          </p:txBody>
        </p:sp>
        <p:sp>
          <p:nvSpPr>
            <p:cNvPr id="15" name="타원 12"/>
            <p:cNvSpPr/>
            <p:nvPr/>
          </p:nvSpPr>
          <p:spPr>
            <a:xfrm>
              <a:off x="8568444" y="1999563"/>
              <a:ext cx="2304256" cy="11097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72"/>
            <p:cNvSpPr/>
            <p:nvPr/>
          </p:nvSpPr>
          <p:spPr>
            <a:xfrm>
              <a:off x="9900592" y="1836093"/>
              <a:ext cx="670123" cy="432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JFP</a:t>
              </a:r>
              <a:endParaRPr lang="ko-KR" altLang="en-US" dirty="0"/>
            </a:p>
          </p:txBody>
        </p:sp>
        <p:sp>
          <p:nvSpPr>
            <p:cNvPr id="17" name="직사각형 92"/>
            <p:cNvSpPr/>
            <p:nvPr/>
          </p:nvSpPr>
          <p:spPr>
            <a:xfrm>
              <a:off x="8813417" y="1404044"/>
              <a:ext cx="670123" cy="43204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JDP</a:t>
              </a:r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509161" y="2970018"/>
            <a:ext cx="231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 Expressiveness&gt;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7050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 animBg="1"/>
      <p:bldP spid="6" grpId="0" animBg="1"/>
      <p:bldP spid="7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62363-211F-1552-DD39-EDA69F2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ABC73-B24B-5E8E-77FA-A3CC23E3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Research example</a:t>
            </a:r>
          </a:p>
          <a:p>
            <a:pPr lvl="1"/>
            <a:r>
              <a:rPr lang="en-US" altLang="ko-KR" dirty="0"/>
              <a:t>How to provide timing guarantees for software-defined networks?</a:t>
            </a:r>
            <a:endParaRPr lang="ko-KR" altLang="en-US" dirty="0"/>
          </a:p>
        </p:txBody>
      </p:sp>
      <p:pic>
        <p:nvPicPr>
          <p:cNvPr id="4" name="(RTSS'18) MC-SDN case study demo">
            <a:hlinkClick r:id="" action="ppaction://media"/>
            <a:extLst>
              <a:ext uri="{FF2B5EF4-FFF2-40B4-BE49-F238E27FC236}">
                <a16:creationId xmlns:a16="http://schemas.microsoft.com/office/drawing/2014/main" id="{A5C1A5F6-CF65-049B-2D63-305D54070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2797" y="1944195"/>
            <a:ext cx="6035028" cy="3394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C1431D-C35C-2CC7-BDDF-92B67AD499B4}"/>
              </a:ext>
            </a:extLst>
          </p:cNvPr>
          <p:cNvSpPr txBox="1"/>
          <p:nvPr/>
        </p:nvSpPr>
        <p:spPr>
          <a:xfrm>
            <a:off x="153563" y="5911846"/>
            <a:ext cx="887177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MC-SDN: Supporting Mixed-Criticality Real-Time Communication Using Software-Defined Networking IEEE </a:t>
            </a:r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67722641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Task-level fixed-priority (TFP)</a:t>
            </a:r>
            <a:r>
              <a:rPr lang="en-US" dirty="0"/>
              <a:t>: all jobs of a periodic task have the same fixed priority</a:t>
            </a:r>
          </a:p>
          <a:p>
            <a:pPr lvl="2"/>
            <a:r>
              <a:rPr lang="en-US" dirty="0"/>
              <a:t>RM (Rate-monotonic)</a:t>
            </a:r>
            <a:r>
              <a:rPr lang="en-US" baseline="30000" dirty="0"/>
              <a:t> 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</a:t>
            </a:r>
            <a:r>
              <a:rPr lang="en-US" dirty="0"/>
              <a:t> – the higher the task frequency, the higher its priority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49" name="TextBox 48"/>
          <p:cNvSpPr txBox="1"/>
          <p:nvPr/>
        </p:nvSpPr>
        <p:spPr>
          <a:xfrm>
            <a:off x="875215" y="5649471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2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=5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=3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918485" y="5673062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723756" y="5341265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119159" y="5341265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직선 화살표 연결선 17"/>
          <p:cNvCxnSpPr/>
          <p:nvPr/>
        </p:nvCxnSpPr>
        <p:spPr>
          <a:xfrm rot="5400000">
            <a:off x="2180629" y="551781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17"/>
          <p:cNvCxnSpPr/>
          <p:nvPr/>
        </p:nvCxnSpPr>
        <p:spPr>
          <a:xfrm rot="5400000">
            <a:off x="8326951" y="5533629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339736" y="534072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186564" y="532915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841861" y="53310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443955" y="533106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75215" y="3986912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1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=3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=1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1920410" y="4343862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332131" y="4012065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직선 화살표 연결선 17"/>
          <p:cNvCxnSpPr/>
          <p:nvPr/>
        </p:nvCxnSpPr>
        <p:spPr>
          <a:xfrm rot="5400000">
            <a:off x="2182554" y="4188617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543471" y="40018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직선 화살표 연결선 17"/>
          <p:cNvCxnSpPr/>
          <p:nvPr/>
        </p:nvCxnSpPr>
        <p:spPr>
          <a:xfrm rot="5400000">
            <a:off x="3399801" y="421409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931654" y="5331069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직선 화살표 연결선 17"/>
          <p:cNvCxnSpPr/>
          <p:nvPr/>
        </p:nvCxnSpPr>
        <p:spPr>
          <a:xfrm rot="5400000">
            <a:off x="4184976" y="554329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791161" y="40018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직선 화살표 연결선 17"/>
          <p:cNvCxnSpPr/>
          <p:nvPr/>
        </p:nvCxnSpPr>
        <p:spPr>
          <a:xfrm rot="5400000">
            <a:off x="4640251" y="421601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5581968" y="53310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049017" y="400187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직선 화살표 연결선 17"/>
          <p:cNvCxnSpPr/>
          <p:nvPr/>
        </p:nvCxnSpPr>
        <p:spPr>
          <a:xfrm rot="5400000">
            <a:off x="5903851" y="421794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311121" y="4001402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직선 화살표 연결선 17"/>
          <p:cNvCxnSpPr/>
          <p:nvPr/>
        </p:nvCxnSpPr>
        <p:spPr>
          <a:xfrm rot="5400000">
            <a:off x="7167451" y="421986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7706525" y="5332928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직선 화살표 연결선 17"/>
          <p:cNvCxnSpPr/>
          <p:nvPr/>
        </p:nvCxnSpPr>
        <p:spPr>
          <a:xfrm rot="5400000">
            <a:off x="6297854" y="5521259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17"/>
          <p:cNvCxnSpPr/>
          <p:nvPr/>
        </p:nvCxnSpPr>
        <p:spPr>
          <a:xfrm rot="5400000">
            <a:off x="8328539" y="419945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0">
            <a:extLst>
              <a:ext uri="{FF2B5EF4-FFF2-40B4-BE49-F238E27FC236}">
                <a16:creationId xmlns:a16="http://schemas.microsoft.com/office/drawing/2014/main" id="{FB11FABE-40D7-E043-3848-E0F49FF55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70" y="3549758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(3,1)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83B9C-9FE3-A57C-6896-C9D3975CAD03}"/>
              </a:ext>
            </a:extLst>
          </p:cNvPr>
          <p:cNvSpPr txBox="1"/>
          <p:nvPr/>
        </p:nvSpPr>
        <p:spPr>
          <a:xfrm>
            <a:off x="400251" y="3504961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7" name="Text Box 30">
            <a:extLst>
              <a:ext uri="{FF2B5EF4-FFF2-40B4-BE49-F238E27FC236}">
                <a16:creationId xmlns:a16="http://schemas.microsoft.com/office/drawing/2014/main" id="{891FCA89-FD5B-ED92-8CCE-7762B14D7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379" y="5148023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977F13-234A-DF8B-FAD2-254679ED1BF2}"/>
              </a:ext>
            </a:extLst>
          </p:cNvPr>
          <p:cNvSpPr txBox="1"/>
          <p:nvPr/>
        </p:nvSpPr>
        <p:spPr>
          <a:xfrm>
            <a:off x="386360" y="5103226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6530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60" grpId="0" animBg="1"/>
      <p:bldP spid="61" grpId="0" animBg="1"/>
      <p:bldP spid="62" grpId="0" animBg="1"/>
      <p:bldP spid="63" grpId="0" animBg="1"/>
      <p:bldP spid="70" grpId="0" animBg="1"/>
      <p:bldP spid="88" grpId="0" animBg="1"/>
      <p:bldP spid="89" grpId="0" animBg="1"/>
      <p:bldP spid="96" grpId="0" animBg="1"/>
      <p:bldP spid="97" grpId="0" animBg="1"/>
      <p:bldP spid="98" grpId="0" animBg="1"/>
      <p:bldP spid="99" grpId="0" animBg="1"/>
      <p:bldP spid="10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Job-level fixed-priority (JFP)</a:t>
            </a:r>
            <a:r>
              <a:rPr lang="en-US" dirty="0"/>
              <a:t>: priority of each job is fixed</a:t>
            </a:r>
          </a:p>
          <a:p>
            <a:pPr lvl="1"/>
            <a:r>
              <a:rPr lang="en-US" dirty="0"/>
              <a:t>EDF (Earliest Deadline First)</a:t>
            </a:r>
            <a:r>
              <a:rPr lang="en-US" baseline="30000" dirty="0"/>
              <a:t> [Liu and </a:t>
            </a:r>
            <a:r>
              <a:rPr lang="en-US" baseline="30000" dirty="0" err="1"/>
              <a:t>Layland</a:t>
            </a:r>
            <a:r>
              <a:rPr lang="en-US" baseline="30000" dirty="0"/>
              <a:t> 1973]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18485" y="56734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23756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19159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화살표 연결선 17"/>
          <p:cNvCxnSpPr/>
          <p:nvPr/>
        </p:nvCxnSpPr>
        <p:spPr>
          <a:xfrm rot="5400000">
            <a:off x="2180629" y="55182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7"/>
          <p:cNvCxnSpPr/>
          <p:nvPr/>
        </p:nvCxnSpPr>
        <p:spPr>
          <a:xfrm rot="5400000">
            <a:off x="8326951" y="553402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39736" y="532954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186564" y="532954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3436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43955" y="5331464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20410" y="43442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332131" y="40124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직선 화살표 연결선 17"/>
          <p:cNvCxnSpPr/>
          <p:nvPr/>
        </p:nvCxnSpPr>
        <p:spPr>
          <a:xfrm rot="5400000">
            <a:off x="2182554" y="41890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38875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직선 화살표 연결선 17"/>
          <p:cNvCxnSpPr/>
          <p:nvPr/>
        </p:nvCxnSpPr>
        <p:spPr>
          <a:xfrm rot="5400000">
            <a:off x="3399801" y="42144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24675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직선 화살표 연결선 17"/>
          <p:cNvCxnSpPr/>
          <p:nvPr/>
        </p:nvCxnSpPr>
        <p:spPr>
          <a:xfrm rot="5400000">
            <a:off x="4184976" y="55436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791161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직선 화살표 연결선 17"/>
          <p:cNvCxnSpPr/>
          <p:nvPr/>
        </p:nvCxnSpPr>
        <p:spPr>
          <a:xfrm rot="5400000">
            <a:off x="4640251" y="421641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581968" y="5319896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49017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17"/>
          <p:cNvCxnSpPr/>
          <p:nvPr/>
        </p:nvCxnSpPr>
        <p:spPr>
          <a:xfrm rot="5400000">
            <a:off x="5903851" y="421833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706525" y="400179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화살표 연결선 17"/>
          <p:cNvCxnSpPr/>
          <p:nvPr/>
        </p:nvCxnSpPr>
        <p:spPr>
          <a:xfrm rot="5400000">
            <a:off x="7167451" y="422026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262300" y="533332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직선 화살표 연결선 17"/>
          <p:cNvCxnSpPr/>
          <p:nvPr/>
        </p:nvCxnSpPr>
        <p:spPr>
          <a:xfrm rot="5400000">
            <a:off x="8328539" y="419945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7"/>
          <p:cNvCxnSpPr/>
          <p:nvPr/>
        </p:nvCxnSpPr>
        <p:spPr>
          <a:xfrm rot="5400000">
            <a:off x="6297854" y="552165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8DCC4F1-BA79-98EC-E222-B7183C698E3E}"/>
              </a:ext>
            </a:extLst>
          </p:cNvPr>
          <p:cNvSpPr txBox="1"/>
          <p:nvPr/>
        </p:nvSpPr>
        <p:spPr>
          <a:xfrm>
            <a:off x="875215" y="5649471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2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=5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E6308-EB10-B7A2-4E78-8FEA90746019}"/>
              </a:ext>
            </a:extLst>
          </p:cNvPr>
          <p:cNvSpPr txBox="1"/>
          <p:nvPr/>
        </p:nvSpPr>
        <p:spPr>
          <a:xfrm>
            <a:off x="875215" y="3986912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1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=3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=1</a:t>
            </a:r>
          </a:p>
        </p:txBody>
      </p:sp>
      <p:sp>
        <p:nvSpPr>
          <p:cNvPr id="16" name="Text Box 30">
            <a:extLst>
              <a:ext uri="{FF2B5EF4-FFF2-40B4-BE49-F238E27FC236}">
                <a16:creationId xmlns:a16="http://schemas.microsoft.com/office/drawing/2014/main" id="{B0E23D6B-D0F3-909F-69A7-7439D5F6C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70" y="3549758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(3,1)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D2D31-F068-D34D-A715-CA77CA6E616A}"/>
              </a:ext>
            </a:extLst>
          </p:cNvPr>
          <p:cNvSpPr txBox="1"/>
          <p:nvPr/>
        </p:nvSpPr>
        <p:spPr>
          <a:xfrm>
            <a:off x="400251" y="3504961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21" name="Text Box 30">
            <a:extLst>
              <a:ext uri="{FF2B5EF4-FFF2-40B4-BE49-F238E27FC236}">
                <a16:creationId xmlns:a16="http://schemas.microsoft.com/office/drawing/2014/main" id="{35FA4DC4-E815-350D-F764-8CDE26747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379" y="5148023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(5,3)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DAE250-98AE-0B1B-E1EA-C79156C777AC}"/>
              </a:ext>
            </a:extLst>
          </p:cNvPr>
          <p:cNvSpPr txBox="1"/>
          <p:nvPr/>
        </p:nvSpPr>
        <p:spPr>
          <a:xfrm>
            <a:off x="386360" y="5103226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89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2" grpId="0" animBg="1"/>
      <p:bldP spid="24" grpId="0" animBg="1"/>
      <p:bldP spid="29" grpId="0" animBg="1"/>
      <p:bldP spid="31" grpId="0" animBg="1"/>
      <p:bldP spid="32" grpId="0" animBg="1"/>
      <p:bldP spid="34" grpId="0" animBg="1"/>
      <p:bldP spid="3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Job-level dynamic-priority (JDP)</a:t>
            </a:r>
            <a:r>
              <a:rPr lang="en-US" dirty="0"/>
              <a:t>: priority of each job can change over time</a:t>
            </a:r>
          </a:p>
          <a:p>
            <a:pPr lvl="1"/>
            <a:r>
              <a:rPr lang="en-US" dirty="0"/>
              <a:t>LLF (Least Laxity First) </a:t>
            </a:r>
            <a:r>
              <a:rPr lang="en-US" baseline="30000" dirty="0"/>
              <a:t>[Leung 1989]</a:t>
            </a:r>
          </a:p>
          <a:p>
            <a:pPr lvl="2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18485" y="56734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322711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19159" y="53416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직선 화살표 연결선 17"/>
          <p:cNvCxnSpPr/>
          <p:nvPr/>
        </p:nvCxnSpPr>
        <p:spPr>
          <a:xfrm rot="5400000">
            <a:off x="2180629" y="55182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7"/>
          <p:cNvCxnSpPr/>
          <p:nvPr/>
        </p:nvCxnSpPr>
        <p:spPr>
          <a:xfrm rot="5400000">
            <a:off x="8326951" y="553402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22909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41465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53436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43955" y="5331464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920410" y="4344257"/>
            <a:ext cx="678581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738960" y="4012460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직선 화살표 연결선 17"/>
          <p:cNvCxnSpPr/>
          <p:nvPr/>
        </p:nvCxnSpPr>
        <p:spPr>
          <a:xfrm rot="5400000">
            <a:off x="2182554" y="4189012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938875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직선 화살표 연결선 17"/>
          <p:cNvCxnSpPr/>
          <p:nvPr/>
        </p:nvCxnSpPr>
        <p:spPr>
          <a:xfrm rot="5400000">
            <a:off x="3399801" y="42144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17"/>
          <p:cNvCxnSpPr/>
          <p:nvPr/>
        </p:nvCxnSpPr>
        <p:spPr>
          <a:xfrm rot="5400000">
            <a:off x="4184976" y="554368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161561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직선 화살표 연결선 17"/>
          <p:cNvCxnSpPr/>
          <p:nvPr/>
        </p:nvCxnSpPr>
        <p:spPr>
          <a:xfrm rot="5400000">
            <a:off x="4640251" y="421641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50630" y="5330474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49017" y="40022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직선 화살표 연결선 17"/>
          <p:cNvCxnSpPr/>
          <p:nvPr/>
        </p:nvCxnSpPr>
        <p:spPr>
          <a:xfrm rot="5400000">
            <a:off x="5903851" y="4218335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706525" y="4001797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직선 화살표 연결선 17"/>
          <p:cNvCxnSpPr/>
          <p:nvPr/>
        </p:nvCxnSpPr>
        <p:spPr>
          <a:xfrm rot="5400000">
            <a:off x="7167451" y="4220260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250725" y="5333323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직선 화살표 연결선 17"/>
          <p:cNvCxnSpPr/>
          <p:nvPr/>
        </p:nvCxnSpPr>
        <p:spPr>
          <a:xfrm rot="5400000">
            <a:off x="8328539" y="4199451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52892" y="3716363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120391" y="4972149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328651" y="4986142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59168" y="3703071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56372" y="4949567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25178" y="3693899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580115" y="5331471"/>
            <a:ext cx="395404" cy="3288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직선 화살표 연결선 17"/>
          <p:cNvCxnSpPr/>
          <p:nvPr/>
        </p:nvCxnSpPr>
        <p:spPr>
          <a:xfrm rot="5400000">
            <a:off x="6297854" y="5521654"/>
            <a:ext cx="285752" cy="1588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71517" y="3718288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62166" y="4997224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86572" y="4951492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17332" y="3730367"/>
            <a:ext cx="41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76494-8CE1-9A28-E983-68FB5A33C132}"/>
              </a:ext>
            </a:extLst>
          </p:cNvPr>
          <p:cNvSpPr txBox="1"/>
          <p:nvPr/>
        </p:nvSpPr>
        <p:spPr>
          <a:xfrm>
            <a:off x="875215" y="5649471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2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=5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2</a:t>
            </a:r>
            <a:r>
              <a:rPr lang="en-US" sz="1600" dirty="0"/>
              <a:t>=3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284CD5-1E47-9514-6207-4688CEF6D0BD}"/>
              </a:ext>
            </a:extLst>
          </p:cNvPr>
          <p:cNvSpPr txBox="1"/>
          <p:nvPr/>
        </p:nvSpPr>
        <p:spPr>
          <a:xfrm>
            <a:off x="875215" y="3986912"/>
            <a:ext cx="12269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</a:t>
            </a:r>
            <a:r>
              <a:rPr lang="en-US" sz="1600" b="1" baseline="-25000" dirty="0"/>
              <a:t>1</a:t>
            </a:r>
          </a:p>
          <a:p>
            <a:r>
              <a:rPr lang="en-US" sz="1600" dirty="0"/>
              <a:t>T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=3</a:t>
            </a:r>
          </a:p>
          <a:p>
            <a:r>
              <a:rPr lang="en-US" sz="1600" dirty="0"/>
              <a:t>C</a:t>
            </a:r>
            <a:r>
              <a:rPr lang="en-US" altLang="ko-KR" sz="1600" baseline="-25000" dirty="0">
                <a:cs typeface="Arial" pitchFamily="34" charset="0"/>
              </a:rPr>
              <a:t>1</a:t>
            </a:r>
            <a:r>
              <a:rPr lang="en-US" sz="1600" dirty="0"/>
              <a:t>=1</a:t>
            </a:r>
          </a:p>
        </p:txBody>
      </p:sp>
      <p:sp>
        <p:nvSpPr>
          <p:cNvPr id="16" name="Text Box 30">
            <a:extLst>
              <a:ext uri="{FF2B5EF4-FFF2-40B4-BE49-F238E27FC236}">
                <a16:creationId xmlns:a16="http://schemas.microsoft.com/office/drawing/2014/main" id="{75E84648-0FAA-4AFF-3760-5BD528C7A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270" y="3549758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(3,1)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13E2A-57C7-88C7-A6C7-092A993BC3D6}"/>
              </a:ext>
            </a:extLst>
          </p:cNvPr>
          <p:cNvSpPr txBox="1"/>
          <p:nvPr/>
        </p:nvSpPr>
        <p:spPr>
          <a:xfrm>
            <a:off x="400251" y="3504961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1</a:t>
            </a:r>
          </a:p>
        </p:txBody>
      </p:sp>
      <p:sp>
        <p:nvSpPr>
          <p:cNvPr id="21" name="Text Box 30">
            <a:extLst>
              <a:ext uri="{FF2B5EF4-FFF2-40B4-BE49-F238E27FC236}">
                <a16:creationId xmlns:a16="http://schemas.microsoft.com/office/drawing/2014/main" id="{531BBA48-72E9-6B44-DD0B-A28AAFF8A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379" y="5148023"/>
            <a:ext cx="750205" cy="462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defTabSz="914400" latinLnBrk="1"/>
            <a:r>
              <a:rPr lang="en-US" altLang="ko-KR" sz="2400" dirty="0">
                <a:solidFill>
                  <a:prstClr val="black"/>
                </a:solidFill>
                <a:latin typeface="Perpetua"/>
                <a:ea typeface="굴림" charset="-127"/>
                <a:cs typeface="Arial" charset="0"/>
              </a:rPr>
              <a:t>(5,3)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8E423E-3FC3-AC9D-3BE7-8E739F2794D2}"/>
              </a:ext>
            </a:extLst>
          </p:cNvPr>
          <p:cNvSpPr txBox="1"/>
          <p:nvPr/>
        </p:nvSpPr>
        <p:spPr>
          <a:xfrm>
            <a:off x="386360" y="5103226"/>
            <a:ext cx="59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sz="24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315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2" grpId="0" animBg="1"/>
      <p:bldP spid="29" grpId="0" animBg="1"/>
      <p:bldP spid="31" grpId="0" animBg="1"/>
      <p:bldP spid="32" grpId="0" animBg="1"/>
      <p:bldP spid="34" grpId="0" animBg="1"/>
      <p:bldP spid="36" grpId="0" animBg="1"/>
      <p:bldP spid="38" grpId="0"/>
      <p:bldP spid="39" grpId="0"/>
      <p:bldP spid="41" grpId="0"/>
      <p:bldP spid="42" grpId="0"/>
      <p:bldP spid="43" grpId="0"/>
      <p:bldP spid="44" grpId="0"/>
      <p:bldP spid="45" grpId="0" animBg="1"/>
      <p:bldP spid="46" grpId="0"/>
      <p:bldP spid="47" grpId="0"/>
      <p:bldP spid="48" grpId="0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Classification of Priority-Driven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guarantee no deadline miss of all jobs of a given task set under each scheduling algorithm?</a:t>
            </a:r>
          </a:p>
          <a:p>
            <a:pPr lvl="1"/>
            <a:r>
              <a:rPr lang="en-US" dirty="0"/>
              <a:t>TFP: RM</a:t>
            </a:r>
          </a:p>
          <a:p>
            <a:pPr lvl="1"/>
            <a:r>
              <a:rPr lang="en-US" dirty="0"/>
              <a:t>JFP: EDF</a:t>
            </a:r>
          </a:p>
          <a:p>
            <a:pPr lvl="1"/>
            <a:r>
              <a:rPr lang="en-US" dirty="0"/>
              <a:t>JDP: LLF</a:t>
            </a:r>
          </a:p>
          <a:p>
            <a:r>
              <a:rPr lang="en-US" dirty="0"/>
              <a:t>What is the maximum utilization?</a:t>
            </a:r>
          </a:p>
          <a:p>
            <a:pPr lvl="1"/>
            <a:r>
              <a:rPr lang="en-US" dirty="0"/>
              <a:t>U = ∑ C</a:t>
            </a:r>
            <a:r>
              <a:rPr lang="en-US" baseline="-25000" dirty="0"/>
              <a:t>i</a:t>
            </a:r>
            <a:r>
              <a:rPr lang="en-US" dirty="0"/>
              <a:t>/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≤ 1.0</a:t>
            </a:r>
          </a:p>
          <a:p>
            <a:pPr lvl="2"/>
            <a:r>
              <a:rPr lang="en-US" dirty="0"/>
              <a:t>Example: </a:t>
            </a:r>
            <a:r>
              <a:rPr lang="en-US" altLang="ko-KR" dirty="0"/>
              <a:t>1/4 + 2/5 + 2/7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each scheduling algorithm achieve the maximum utilization?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CCB27C-5A89-D961-47F5-D248EF44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34" y="3923664"/>
            <a:ext cx="5858620" cy="20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7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Critical instant under RM</a:t>
            </a:r>
          </a:p>
          <a:p>
            <a:r>
              <a:rPr lang="en-US" dirty="0"/>
              <a:t>Utilization-based analysis</a:t>
            </a:r>
          </a:p>
          <a:p>
            <a:pPr lvl="1"/>
            <a:r>
              <a:rPr lang="en-US" dirty="0"/>
              <a:t>U ≤ n(2</a:t>
            </a:r>
            <a:r>
              <a:rPr lang="en-US" baseline="30000" dirty="0"/>
              <a:t>1/n</a:t>
            </a:r>
            <a:r>
              <a:rPr lang="en-US" dirty="0"/>
              <a:t> – 1.0)</a:t>
            </a:r>
          </a:p>
          <a:p>
            <a:pPr lvl="2"/>
            <a:r>
              <a:rPr lang="en-US" dirty="0"/>
              <a:t>n </a:t>
            </a:r>
            <a:r>
              <a:rPr lang="en-US" dirty="0">
                <a:cs typeface="Times New Roman"/>
              </a:rPr>
              <a:t>→ ∞, </a:t>
            </a:r>
            <a:r>
              <a:rPr lang="en-US" dirty="0"/>
              <a:t>n(2</a:t>
            </a:r>
            <a:r>
              <a:rPr lang="en-US" baseline="30000" dirty="0"/>
              <a:t>1/n</a:t>
            </a:r>
            <a:r>
              <a:rPr lang="en-US" dirty="0"/>
              <a:t> – 1.0) </a:t>
            </a:r>
            <a:r>
              <a:rPr lang="en-US" dirty="0">
                <a:cs typeface="Times New Roman"/>
              </a:rPr>
              <a:t>→ 0.69</a:t>
            </a:r>
            <a:endParaRPr lang="en-US" dirty="0"/>
          </a:p>
          <a:p>
            <a:pPr lvl="1"/>
            <a:r>
              <a:rPr lang="en-US" dirty="0"/>
              <a:t>Only sufficient</a:t>
            </a:r>
          </a:p>
          <a:p>
            <a:r>
              <a:rPr lang="en-US" dirty="0"/>
              <a:t>Response-time analysis</a:t>
            </a:r>
          </a:p>
          <a:p>
            <a:pPr lvl="1"/>
            <a:r>
              <a:rPr lang="en-US" dirty="0"/>
              <a:t>Exact </a:t>
            </a:r>
          </a:p>
          <a:p>
            <a:r>
              <a:rPr lang="en-US" dirty="0"/>
              <a:t>Some applications</a:t>
            </a:r>
          </a:p>
          <a:p>
            <a:pPr lvl="1"/>
            <a:r>
              <a:rPr lang="en-US" dirty="0"/>
              <a:t>Schedulability with transient overhead, interrupts and blocking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063061" y="2267250"/>
            <a:ext cx="3939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Without loss of generality</a:t>
            </a:r>
          </a:p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  <a:r>
              <a:rPr lang="en-US" sz="2400" dirty="0"/>
              <a:t> ≤ T</a:t>
            </a:r>
            <a:r>
              <a:rPr lang="en-US" sz="2400" baseline="-25000" dirty="0"/>
              <a:t>2</a:t>
            </a:r>
            <a:r>
              <a:rPr lang="en-US" sz="2400" dirty="0"/>
              <a:t> ≤… ≤ </a:t>
            </a:r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12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Critical Instant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Critical instant of </a:t>
            </a:r>
            <a:r>
              <a:rPr lang="el-GR" dirty="0"/>
              <a:t>τ</a:t>
            </a:r>
            <a:r>
              <a:rPr lang="en-US" baseline="-25000" dirty="0"/>
              <a:t>i</a:t>
            </a:r>
            <a:endParaRPr lang="en-US" dirty="0"/>
          </a:p>
          <a:p>
            <a:pPr lvl="1"/>
            <a:r>
              <a:rPr lang="en-US" dirty="0"/>
              <a:t>A job of </a:t>
            </a:r>
            <a:r>
              <a:rPr lang="el-GR" altLang="ko-KR" dirty="0"/>
              <a:t>τ</a:t>
            </a:r>
            <a:r>
              <a:rPr lang="en-US" baseline="-25000" dirty="0"/>
              <a:t>i</a:t>
            </a:r>
            <a:r>
              <a:rPr lang="en-US" dirty="0"/>
              <a:t> arriving at that instant has the largest response time 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dirty="0"/>
              <a:t>Which </a:t>
            </a:r>
            <a:r>
              <a:rPr lang="el-GR" altLang="ko-KR" dirty="0"/>
              <a:t>τ</a:t>
            </a:r>
            <a:r>
              <a:rPr lang="en-US" baseline="-25000" dirty="0"/>
              <a:t>2</a:t>
            </a:r>
            <a:r>
              <a:rPr lang="en-US" dirty="0"/>
              <a:t> has the maximum response time?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In-phase instant is critical under RM</a:t>
            </a:r>
          </a:p>
          <a:p>
            <a:pPr lvl="1"/>
            <a:r>
              <a:rPr lang="en-US" dirty="0"/>
              <a:t>All higher priority tasks are released at the same instant of </a:t>
            </a:r>
            <a:r>
              <a:rPr lang="en-US" dirty="0" err="1"/>
              <a:t>J</a:t>
            </a:r>
            <a:r>
              <a:rPr lang="en-US" baseline="-25000" dirty="0" err="1"/>
              <a:t>i,c</a:t>
            </a:r>
            <a:r>
              <a:rPr lang="en-US" dirty="0"/>
              <a:t> (assume all jobs are completed before the next job is released)</a:t>
            </a:r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030288" y="2303936"/>
            <a:ext cx="7758112" cy="1152525"/>
            <a:chOff x="587" y="3062"/>
            <a:chExt cx="5279" cy="828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587" y="3065"/>
              <a:ext cx="1665" cy="82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649" y="3644"/>
              <a:ext cx="15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H="1" flipV="1">
              <a:off x="979" y="316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V="1">
              <a:off x="1208" y="3328"/>
              <a:ext cx="0" cy="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737" y="3643"/>
              <a:ext cx="77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1      </a:t>
              </a:r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2</a:t>
              </a:r>
              <a:endParaRPr lang="en-US" altLang="ja-JP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2366" y="3062"/>
              <a:ext cx="1665" cy="82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428" y="3641"/>
              <a:ext cx="15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 flipV="1">
              <a:off x="2953" y="316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2987" y="3325"/>
              <a:ext cx="0" cy="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456" y="3640"/>
              <a:ext cx="84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     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1, </a:t>
              </a:r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2</a:t>
              </a:r>
              <a:endParaRPr lang="en-US" altLang="ja-JP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4201" y="3068"/>
              <a:ext cx="1665" cy="82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4263" y="3647"/>
              <a:ext cx="153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H="1" flipV="1">
              <a:off x="5012" y="3164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 flipV="1">
              <a:off x="4822" y="3331"/>
              <a:ext cx="0" cy="3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4458" y="3644"/>
              <a:ext cx="801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 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2      </a:t>
              </a:r>
              <a:r>
                <a:rPr lang="en-US" altLang="ja-JP" dirty="0">
                  <a:solidFill>
                    <a:schemeClr val="tx1"/>
                  </a:solidFill>
                  <a:latin typeface="Times New Roman" pitchFamily="18" charset="0"/>
                </a:rPr>
                <a:t>Task</a:t>
              </a:r>
              <a:r>
                <a:rPr lang="en-US" altLang="ja-JP" baseline="-25000" dirty="0">
                  <a:solidFill>
                    <a:schemeClr val="tx1"/>
                  </a:solidFill>
                  <a:latin typeface="Times New Roman" pitchFamily="18" charset="0"/>
                </a:rPr>
                <a:t>1</a:t>
              </a:r>
              <a:endParaRPr lang="en-US" altLang="ja-JP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03659" y="4843336"/>
            <a:ext cx="213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90986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Let’s consider two tasks</a:t>
            </a:r>
          </a:p>
          <a:p>
            <a:pPr lvl="1"/>
            <a:r>
              <a:rPr lang="en-US" dirty="0"/>
              <a:t>Task</a:t>
            </a:r>
            <a:r>
              <a:rPr lang="en-US" sz="2000" baseline="-25000" dirty="0"/>
              <a:t>2</a:t>
            </a:r>
            <a:r>
              <a:rPr lang="en-US" dirty="0"/>
              <a:t> can only be executed when Task</a:t>
            </a:r>
            <a:r>
              <a:rPr lang="en-US" sz="2000" baseline="-25000" dirty="0"/>
              <a:t>1</a:t>
            </a:r>
            <a:r>
              <a:rPr lang="en-US" dirty="0"/>
              <a:t> is not in the system.</a:t>
            </a:r>
          </a:p>
          <a:p>
            <a:r>
              <a:rPr lang="en-US" dirty="0"/>
              <a:t>Let T</a:t>
            </a:r>
            <a:r>
              <a:rPr lang="en-US" baseline="-25000" dirty="0"/>
              <a:t>2</a:t>
            </a:r>
            <a:r>
              <a:rPr lang="en-US" dirty="0"/>
              <a:t> &lt; 2T</a:t>
            </a:r>
            <a:r>
              <a:rPr lang="en-US" baseline="-25000" dirty="0"/>
              <a:t>1</a:t>
            </a:r>
            <a:r>
              <a:rPr lang="en-US" dirty="0"/>
              <a:t>. Determine the maximum schedulable C</a:t>
            </a:r>
            <a:r>
              <a:rPr lang="en-US" baseline="-25000" dirty="0"/>
              <a:t>2.</a:t>
            </a:r>
            <a:endParaRPr lang="en-US" dirty="0"/>
          </a:p>
          <a:p>
            <a:pPr lvl="1"/>
            <a:r>
              <a:rPr lang="en-US" dirty="0"/>
              <a:t>If T</a:t>
            </a:r>
            <a:r>
              <a:rPr lang="en-US" baseline="-25000" dirty="0"/>
              <a:t>2</a:t>
            </a:r>
            <a:r>
              <a:rPr lang="en-US" dirty="0"/>
              <a:t> ≤ T</a:t>
            </a:r>
            <a:r>
              <a:rPr lang="en-US" baseline="-25000" dirty="0"/>
              <a:t>1</a:t>
            </a:r>
            <a:r>
              <a:rPr lang="en-US" dirty="0"/>
              <a:t>+C</a:t>
            </a:r>
            <a:r>
              <a:rPr lang="en-US" baseline="-25000" dirty="0"/>
              <a:t>1</a:t>
            </a:r>
            <a:r>
              <a:rPr lang="en-US" dirty="0"/>
              <a:t>, max(C</a:t>
            </a:r>
            <a:r>
              <a:rPr lang="en-US" baseline="-25000" dirty="0"/>
              <a:t>2</a:t>
            </a:r>
            <a:r>
              <a:rPr lang="en-US" dirty="0"/>
              <a:t>) = T</a:t>
            </a:r>
            <a:r>
              <a:rPr lang="en-US" baseline="-25000" dirty="0"/>
              <a:t>1</a:t>
            </a:r>
            <a:r>
              <a:rPr lang="en-US" dirty="0"/>
              <a:t> – C</a:t>
            </a:r>
            <a:r>
              <a:rPr lang="en-US" baseline="-25000" dirty="0"/>
              <a:t>1</a:t>
            </a:r>
            <a:endParaRPr lang="en-US" dirty="0"/>
          </a:p>
          <a:p>
            <a:pPr lvl="2"/>
            <a:r>
              <a:rPr lang="en-US" dirty="0"/>
              <a:t>U=C</a:t>
            </a:r>
            <a:r>
              <a:rPr lang="en-US" baseline="-25000" dirty="0"/>
              <a:t>1</a:t>
            </a:r>
            <a:r>
              <a:rPr lang="en-US" dirty="0"/>
              <a:t>/T</a:t>
            </a:r>
            <a:r>
              <a:rPr lang="en-US" baseline="-25000" dirty="0"/>
              <a:t>1</a:t>
            </a:r>
            <a:r>
              <a:rPr lang="en-US" dirty="0"/>
              <a:t>+ (T</a:t>
            </a:r>
            <a:r>
              <a:rPr lang="en-US" baseline="-25000" dirty="0"/>
              <a:t>1</a:t>
            </a:r>
            <a:r>
              <a:rPr lang="en-US" dirty="0"/>
              <a:t>-C</a:t>
            </a:r>
            <a:r>
              <a:rPr lang="en-US" baseline="-25000" dirty="0"/>
              <a:t>1</a:t>
            </a:r>
            <a:r>
              <a:rPr lang="en-US" dirty="0"/>
              <a:t>)/T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Else, max(C</a:t>
            </a:r>
            <a:r>
              <a:rPr lang="en-US" baseline="-25000" dirty="0"/>
              <a:t>2</a:t>
            </a:r>
            <a:r>
              <a:rPr lang="en-US" dirty="0"/>
              <a:t>)=T</a:t>
            </a:r>
            <a:r>
              <a:rPr lang="en-US" baseline="-25000" dirty="0"/>
              <a:t>2</a:t>
            </a:r>
            <a:r>
              <a:rPr lang="en-US" dirty="0"/>
              <a:t>-2C</a:t>
            </a:r>
            <a:r>
              <a:rPr lang="en-US" baseline="-25000" dirty="0"/>
              <a:t>1</a:t>
            </a:r>
            <a:endParaRPr lang="en-US" dirty="0"/>
          </a:p>
          <a:p>
            <a:pPr lvl="2"/>
            <a:r>
              <a:rPr lang="en-US" dirty="0"/>
              <a:t>U=C</a:t>
            </a:r>
            <a:r>
              <a:rPr lang="en-US" baseline="-25000" dirty="0"/>
              <a:t>1</a:t>
            </a:r>
            <a:r>
              <a:rPr lang="en-US" dirty="0"/>
              <a:t>/T</a:t>
            </a:r>
            <a:r>
              <a:rPr lang="en-US" baseline="-25000" dirty="0"/>
              <a:t>1</a:t>
            </a:r>
            <a:r>
              <a:rPr lang="en-US" dirty="0"/>
              <a:t> + (T</a:t>
            </a:r>
            <a:r>
              <a:rPr lang="en-US" baseline="-25000" dirty="0"/>
              <a:t>2</a:t>
            </a:r>
            <a:r>
              <a:rPr lang="en-US" dirty="0"/>
              <a:t>-2C</a:t>
            </a:r>
            <a:r>
              <a:rPr lang="en-US" baseline="-25000" dirty="0"/>
              <a:t>1</a:t>
            </a:r>
            <a:r>
              <a:rPr lang="en-US" dirty="0"/>
              <a:t>)/T</a:t>
            </a:r>
            <a:r>
              <a:rPr lang="en-US" baseline="-25000" dirty="0"/>
              <a:t>2</a:t>
            </a:r>
            <a:endParaRPr lang="en-US" dirty="0"/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1724025" y="4695823"/>
            <a:ext cx="6161088" cy="1792287"/>
            <a:chOff x="1002" y="2821"/>
            <a:chExt cx="3583" cy="1129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1224" y="3777"/>
              <a:ext cx="3361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1221" y="3629"/>
              <a:ext cx="695" cy="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 anchorCtr="1"/>
            <a:lstStyle/>
            <a:p>
              <a:r>
                <a:rPr lang="en-US" altLang="ja-JP" sz="1200" b="1" dirty="0"/>
                <a:t>e</a:t>
              </a:r>
              <a:r>
                <a:rPr lang="en-US" altLang="ja-JP" sz="1200" b="1" baseline="-25000" dirty="0"/>
                <a:t>1</a:t>
              </a:r>
              <a:endParaRPr lang="en-US" altLang="ja-JP" sz="1200" b="1" dirty="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424" y="3623"/>
              <a:ext cx="695" cy="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 anchorCtr="1"/>
            <a:lstStyle/>
            <a:p>
              <a:r>
                <a:rPr lang="en-US" altLang="ja-JP" sz="1200" b="1" dirty="0"/>
                <a:t>e</a:t>
              </a:r>
              <a:r>
                <a:rPr lang="en-US" altLang="ja-JP" sz="1200" b="1" baseline="-25000" dirty="0"/>
                <a:t>1</a:t>
              </a:r>
              <a:endParaRPr lang="en-US" altLang="ja-JP" sz="1200" b="1" i="0" baseline="-25000" dirty="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671" y="3629"/>
              <a:ext cx="695" cy="1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 anchorCtr="1"/>
            <a:lstStyle/>
            <a:p>
              <a:pPr algn="l"/>
              <a:r>
                <a:rPr lang="en-US" altLang="ja-JP" sz="1200" b="1" dirty="0"/>
                <a:t>e</a:t>
              </a:r>
              <a:r>
                <a:rPr lang="en-US" altLang="ja-JP" sz="1200" b="1" baseline="-25000" dirty="0"/>
                <a:t>1</a:t>
              </a:r>
              <a:endParaRPr lang="en-US" altLang="ja-JP" sz="1200" b="1" i="0" baseline="-25000" dirty="0"/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3635" y="3391"/>
              <a:ext cx="37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 anchorCtr="1">
              <a:spAutoFit/>
            </a:bodyPr>
            <a:lstStyle>
              <a:lvl1pPr marL="342900" indent="-3429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914400" indent="-4572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defTabSz="7810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defTabSz="781050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lvl="1" algn="l">
                <a:spcBef>
                  <a:spcPct val="20000"/>
                </a:spcBef>
                <a:buClr>
                  <a:srgbClr val="00FF66"/>
                </a:buClr>
                <a:buSzPct val="85000"/>
                <a:buFont typeface="WP IconicSymbolsA" charset="0"/>
                <a:buNone/>
              </a:pPr>
              <a:endParaRPr lang="ja-JP" altLang="en-US" sz="2000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1002" y="3648"/>
              <a:ext cx="7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/>
            <a:lstStyle/>
            <a:p>
              <a:endParaRPr lang="ja-JP" altLang="en-US"/>
            </a:p>
          </p:txBody>
        </p:sp>
        <p:sp>
          <p:nvSpPr>
            <p:cNvPr id="11" name="Text Box 20"/>
            <p:cNvSpPr txBox="1">
              <a:spLocks noChangeArrowheads="1"/>
            </p:cNvSpPr>
            <p:nvPr/>
          </p:nvSpPr>
          <p:spPr bwMode="auto">
            <a:xfrm>
              <a:off x="1148" y="3777"/>
              <a:ext cx="272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 sz="1200" b="1"/>
                <a:t>0                                                 p</a:t>
              </a:r>
              <a:r>
                <a:rPr lang="en-US" altLang="ja-JP" sz="1200" b="1" baseline="-25000"/>
                <a:t>1</a:t>
              </a:r>
              <a:r>
                <a:rPr lang="en-US" altLang="ja-JP" sz="1200" b="1"/>
                <a:t>                                             2p</a:t>
              </a:r>
              <a:r>
                <a:rPr lang="en-US" altLang="ja-JP" sz="1200" b="1" baseline="-25000"/>
                <a:t>1</a:t>
              </a:r>
              <a:endParaRPr lang="en-US" altLang="ja-JP" sz="1200" b="1"/>
            </a:p>
          </p:txBody>
        </p:sp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1914" y="3468"/>
              <a:ext cx="516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114" y="3498"/>
              <a:ext cx="288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1908" y="3204"/>
              <a:ext cx="516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ja-JP" altLang="en-US"/>
            </a:p>
          </p:txBody>
        </p:sp>
        <p:sp>
          <p:nvSpPr>
            <p:cNvPr id="15" name="Line 24"/>
            <p:cNvSpPr>
              <a:spLocks noChangeShapeType="1"/>
            </p:cNvSpPr>
            <p:nvPr/>
          </p:nvSpPr>
          <p:spPr bwMode="auto">
            <a:xfrm>
              <a:off x="3396" y="3372"/>
              <a:ext cx="0" cy="12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6" name="Line 25"/>
            <p:cNvSpPr>
              <a:spLocks noChangeShapeType="1"/>
            </p:cNvSpPr>
            <p:nvPr/>
          </p:nvSpPr>
          <p:spPr bwMode="auto">
            <a:xfrm>
              <a:off x="2616" y="3072"/>
              <a:ext cx="0" cy="12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2534" y="2821"/>
              <a:ext cx="2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/>
                <a:t>p</a:t>
              </a:r>
              <a:r>
                <a:rPr lang="en-US" altLang="ja-JP" baseline="-25000"/>
                <a:t>2</a:t>
              </a:r>
              <a:endParaRPr lang="en-US" altLang="ja-JP"/>
            </a:p>
          </p:txBody>
        </p:sp>
        <p:sp>
          <p:nvSpPr>
            <p:cNvPr id="18" name="Text Box 27"/>
            <p:cNvSpPr txBox="1">
              <a:spLocks noChangeArrowheads="1"/>
            </p:cNvSpPr>
            <p:nvPr/>
          </p:nvSpPr>
          <p:spPr bwMode="auto">
            <a:xfrm>
              <a:off x="3290" y="3181"/>
              <a:ext cx="20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/>
                <a:t>p</a:t>
              </a:r>
              <a:r>
                <a:rPr lang="en-US" altLang="ja-JP" baseline="-25000"/>
                <a:t>2</a:t>
              </a:r>
              <a:endParaRPr lang="en-US" altLang="ja-JP"/>
            </a:p>
          </p:txBody>
        </p:sp>
        <p:sp>
          <p:nvSpPr>
            <p:cNvPr id="19" name="Text Box 28"/>
            <p:cNvSpPr txBox="1">
              <a:spLocks noChangeArrowheads="1"/>
            </p:cNvSpPr>
            <p:nvPr/>
          </p:nvSpPr>
          <p:spPr bwMode="auto">
            <a:xfrm>
              <a:off x="1124" y="3121"/>
              <a:ext cx="61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/>
                <a:t>maximal e</a:t>
              </a:r>
              <a:r>
                <a:rPr lang="en-US" altLang="ja-JP" baseline="-25000"/>
                <a:t>2</a:t>
              </a:r>
              <a:endParaRPr lang="en-US" altLang="ja-JP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569511" y="906354"/>
            <a:ext cx="4134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>
                <a:solidFill>
                  <a:srgbClr val="FF0000"/>
                </a:solidFill>
              </a:rPr>
              <a:t>Proof of U ≤ n(2</a:t>
            </a:r>
            <a:r>
              <a:rPr lang="en-US" sz="2400" b="1" baseline="30000" dirty="0">
                <a:solidFill>
                  <a:srgbClr val="FF0000"/>
                </a:solidFill>
              </a:rPr>
              <a:t>1/n</a:t>
            </a:r>
            <a:r>
              <a:rPr lang="en-US" sz="2400" b="1" dirty="0">
                <a:solidFill>
                  <a:srgbClr val="FF0000"/>
                </a:solidFill>
              </a:rPr>
              <a:t> – 1.0)</a:t>
            </a:r>
          </a:p>
        </p:txBody>
      </p:sp>
    </p:spTree>
    <p:extLst>
      <p:ext uri="{BB962C8B-B14F-4D97-AF65-F5344CB8AC3E}">
        <p14:creationId xmlns:p14="http://schemas.microsoft.com/office/powerpoint/2010/main" val="131397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C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1</a:t>
            </a:r>
            <a:r>
              <a:rPr lang="en-US" dirty="0"/>
              <a:t>, and T</a:t>
            </a:r>
            <a:r>
              <a:rPr lang="en-US" baseline="-25000" dirty="0"/>
              <a:t>2</a:t>
            </a:r>
            <a:r>
              <a:rPr lang="en-US" dirty="0"/>
              <a:t>, plot U</a:t>
            </a:r>
          </a:p>
          <a:p>
            <a:r>
              <a:rPr lang="en-US" dirty="0"/>
              <a:t>The minimum U occurs when</a:t>
            </a:r>
          </a:p>
          <a:p>
            <a:pPr lvl="1"/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 = T</a:t>
            </a:r>
            <a:r>
              <a:rPr lang="en-US" baseline="-25000" dirty="0"/>
              <a:t>1</a:t>
            </a:r>
            <a:r>
              <a:rPr lang="en-US" dirty="0"/>
              <a:t>+C</a:t>
            </a:r>
            <a:r>
              <a:rPr lang="en-US" baseline="-25000" dirty="0"/>
              <a:t>1</a:t>
            </a:r>
            <a:r>
              <a:rPr lang="en-US" dirty="0"/>
              <a:t> </a:t>
            </a:r>
          </a:p>
          <a:p>
            <a:pPr marL="228600" lvl="1" indent="0">
              <a:buNone/>
            </a:pPr>
            <a:r>
              <a:rPr lang="en-US" dirty="0"/>
              <a:t>where U = C</a:t>
            </a:r>
            <a:r>
              <a:rPr lang="en-US" baseline="-25000" dirty="0"/>
              <a:t>1</a:t>
            </a:r>
            <a:r>
              <a:rPr lang="en-US" dirty="0"/>
              <a:t>/T</a:t>
            </a:r>
            <a:r>
              <a:rPr lang="en-US" baseline="-25000" dirty="0"/>
              <a:t>1</a:t>
            </a:r>
            <a:r>
              <a:rPr lang="en-US" dirty="0"/>
              <a:t>+(T</a:t>
            </a:r>
            <a:r>
              <a:rPr lang="en-US" baseline="-25000" dirty="0"/>
              <a:t>1</a:t>
            </a:r>
            <a:r>
              <a:rPr lang="en-US" dirty="0"/>
              <a:t>-C</a:t>
            </a:r>
            <a:r>
              <a:rPr lang="en-US" baseline="-25000" dirty="0"/>
              <a:t>1</a:t>
            </a:r>
            <a:r>
              <a:rPr lang="en-US" dirty="0"/>
              <a:t>)/(T</a:t>
            </a:r>
            <a:r>
              <a:rPr lang="en-US" baseline="-25000" dirty="0"/>
              <a:t>1</a:t>
            </a:r>
            <a:r>
              <a:rPr lang="en-US" dirty="0"/>
              <a:t>+C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What is the minimum U?</a:t>
            </a:r>
          </a:p>
          <a:p>
            <a:pPr lvl="1"/>
            <a:r>
              <a:rPr lang="en-US" dirty="0"/>
              <a:t>Take the derivative w.r.t T</a:t>
            </a:r>
            <a:r>
              <a:rPr lang="en-US" baseline="-25000" dirty="0"/>
              <a:t>1</a:t>
            </a:r>
            <a:r>
              <a:rPr lang="en-US" dirty="0"/>
              <a:t> and set </a:t>
            </a:r>
            <a:r>
              <a:rPr lang="en-US" dirty="0" err="1"/>
              <a:t>dU</a:t>
            </a:r>
            <a:r>
              <a:rPr lang="en-US" dirty="0"/>
              <a:t>/dT</a:t>
            </a:r>
            <a:r>
              <a:rPr lang="en-US" baseline="-25000" dirty="0"/>
              <a:t>1</a:t>
            </a:r>
            <a:r>
              <a:rPr lang="en-US" dirty="0"/>
              <a:t>=0</a:t>
            </a:r>
          </a:p>
          <a:p>
            <a:pPr lvl="1"/>
            <a:r>
              <a:rPr lang="en-US" dirty="0"/>
              <a:t>We will get C</a:t>
            </a:r>
            <a:r>
              <a:rPr lang="en-US" baseline="-25000" dirty="0"/>
              <a:t>1</a:t>
            </a:r>
            <a:r>
              <a:rPr lang="en-US" dirty="0"/>
              <a:t>=(2</a:t>
            </a:r>
            <a:r>
              <a:rPr lang="en-US" baseline="30000" dirty="0"/>
              <a:t>1/2</a:t>
            </a:r>
            <a:r>
              <a:rPr lang="en-US" dirty="0"/>
              <a:t>-1.0)T</a:t>
            </a:r>
            <a:r>
              <a:rPr lang="en-US" baseline="-25000" dirty="0"/>
              <a:t>1</a:t>
            </a:r>
            <a:r>
              <a:rPr lang="en-US" dirty="0"/>
              <a:t> and U=0.828</a:t>
            </a:r>
          </a:p>
          <a:p>
            <a:r>
              <a:rPr lang="en-US" dirty="0"/>
              <a:t>General cases with n</a:t>
            </a:r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5752600" y="1820863"/>
            <a:ext cx="3259138" cy="2603500"/>
            <a:chOff x="4032" y="1147"/>
            <a:chExt cx="2053" cy="1640"/>
          </a:xfrm>
        </p:grpSpPr>
        <p:sp>
          <p:nvSpPr>
            <p:cNvPr id="5" name="Line 21"/>
            <p:cNvSpPr>
              <a:spLocks noChangeShapeType="1"/>
            </p:cNvSpPr>
            <p:nvPr/>
          </p:nvSpPr>
          <p:spPr bwMode="auto">
            <a:xfrm>
              <a:off x="4277" y="1374"/>
              <a:ext cx="0" cy="124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6" name="Line 22"/>
            <p:cNvSpPr>
              <a:spLocks noChangeShapeType="1"/>
            </p:cNvSpPr>
            <p:nvPr/>
          </p:nvSpPr>
          <p:spPr bwMode="auto">
            <a:xfrm>
              <a:off x="5987" y="1368"/>
              <a:ext cx="0" cy="124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7" name="Line 23"/>
            <p:cNvSpPr>
              <a:spLocks noChangeShapeType="1"/>
            </p:cNvSpPr>
            <p:nvPr/>
          </p:nvSpPr>
          <p:spPr bwMode="auto">
            <a:xfrm>
              <a:off x="4277" y="2610"/>
              <a:ext cx="1710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" name="Freeform 24"/>
            <p:cNvSpPr>
              <a:spLocks/>
            </p:cNvSpPr>
            <p:nvPr/>
          </p:nvSpPr>
          <p:spPr bwMode="auto">
            <a:xfrm>
              <a:off x="4277" y="1614"/>
              <a:ext cx="1710" cy="793"/>
            </a:xfrm>
            <a:custGeom>
              <a:avLst/>
              <a:gdLst>
                <a:gd name="T0" fmla="*/ 0 w 1578"/>
                <a:gd name="T1" fmla="*/ 0 h 793"/>
                <a:gd name="T2" fmla="*/ 3408 w 1578"/>
                <a:gd name="T3" fmla="*/ 792 h 793"/>
                <a:gd name="T4" fmla="*/ 8524 w 1578"/>
                <a:gd name="T5" fmla="*/ 6 h 793"/>
                <a:gd name="T6" fmla="*/ 0 60000 65536"/>
                <a:gd name="T7" fmla="*/ 0 60000 65536"/>
                <a:gd name="T8" fmla="*/ 0 60000 65536"/>
                <a:gd name="T9" fmla="*/ 0 w 1578"/>
                <a:gd name="T10" fmla="*/ 0 h 793"/>
                <a:gd name="T11" fmla="*/ 1578 w 1578"/>
                <a:gd name="T12" fmla="*/ 793 h 79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78" h="793">
                  <a:moveTo>
                    <a:pt x="0" y="0"/>
                  </a:moveTo>
                  <a:cubicBezTo>
                    <a:pt x="183" y="395"/>
                    <a:pt x="367" y="791"/>
                    <a:pt x="630" y="792"/>
                  </a:cubicBezTo>
                  <a:cubicBezTo>
                    <a:pt x="893" y="793"/>
                    <a:pt x="1418" y="135"/>
                    <a:pt x="1578" y="6"/>
                  </a:cubicBezTo>
                </a:path>
              </a:pathLst>
            </a:cu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10" name="Text Box 26"/>
            <p:cNvSpPr txBox="1">
              <a:spLocks noChangeArrowheads="1"/>
            </p:cNvSpPr>
            <p:nvPr/>
          </p:nvSpPr>
          <p:spPr bwMode="auto">
            <a:xfrm>
              <a:off x="4122" y="2593"/>
              <a:ext cx="196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ja-JP" dirty="0"/>
                <a:t>T</a:t>
              </a:r>
              <a:r>
                <a:rPr lang="en-US" altLang="ja-JP" baseline="-25000" dirty="0"/>
                <a:t>2</a:t>
              </a:r>
              <a:r>
                <a:rPr lang="en-US" altLang="ja-JP" dirty="0"/>
                <a:t>=T</a:t>
              </a:r>
              <a:r>
                <a:rPr lang="en-US" altLang="ja-JP" baseline="-25000" dirty="0"/>
                <a:t>1                                                         </a:t>
              </a:r>
              <a:r>
                <a:rPr lang="en-US" altLang="ja-JP" dirty="0"/>
                <a:t>T</a:t>
              </a:r>
              <a:r>
                <a:rPr lang="en-US" altLang="ja-JP" baseline="-25000" dirty="0"/>
                <a:t>2</a:t>
              </a:r>
              <a:r>
                <a:rPr lang="en-US" altLang="ja-JP" dirty="0"/>
                <a:t>=nT</a:t>
              </a:r>
              <a:r>
                <a:rPr lang="en-US" altLang="ja-JP" baseline="-25000" dirty="0"/>
                <a:t>1</a:t>
              </a:r>
              <a:endParaRPr lang="en-US" altLang="ja-JP" dirty="0"/>
            </a:p>
          </p:txBody>
        </p:sp>
        <p:sp>
          <p:nvSpPr>
            <p:cNvPr id="11" name="Text Box 28"/>
            <p:cNvSpPr txBox="1">
              <a:spLocks noChangeArrowheads="1"/>
            </p:cNvSpPr>
            <p:nvPr/>
          </p:nvSpPr>
          <p:spPr bwMode="auto">
            <a:xfrm>
              <a:off x="4166" y="1147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ja-JP"/>
                <a:t>U</a:t>
              </a:r>
            </a:p>
          </p:txBody>
        </p:sp>
        <p:sp>
          <p:nvSpPr>
            <p:cNvPr id="12" name="Text Box 29"/>
            <p:cNvSpPr txBox="1">
              <a:spLocks noChangeArrowheads="1"/>
            </p:cNvSpPr>
            <p:nvPr/>
          </p:nvSpPr>
          <p:spPr bwMode="auto">
            <a:xfrm>
              <a:off x="4032" y="1507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ja-JP"/>
                <a:t>1</a:t>
              </a:r>
            </a:p>
          </p:txBody>
        </p:sp>
      </p:grpSp>
      <p:sp>
        <p:nvSpPr>
          <p:cNvPr id="13" name="Rectangle 28"/>
          <p:cNvSpPr/>
          <p:nvPr/>
        </p:nvSpPr>
        <p:spPr>
          <a:xfrm>
            <a:off x="1410596" y="5837009"/>
            <a:ext cx="5755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>
                <a:solidFill>
                  <a:srgbClr val="FF0000"/>
                </a:solidFill>
              </a:rPr>
              <a:t>RM-schedulable if U ≤ n(2</a:t>
            </a:r>
            <a:r>
              <a:rPr lang="en-US" sz="2400" b="1" baseline="30000" dirty="0">
                <a:solidFill>
                  <a:srgbClr val="FF0000"/>
                </a:solidFill>
              </a:rPr>
              <a:t>1/n</a:t>
            </a:r>
            <a:r>
              <a:rPr lang="en-US" sz="2400" b="1" dirty="0">
                <a:solidFill>
                  <a:srgbClr val="FF0000"/>
                </a:solidFill>
              </a:rPr>
              <a:t> – 1.0)</a:t>
            </a:r>
          </a:p>
        </p:txBody>
      </p:sp>
    </p:spTree>
    <p:extLst>
      <p:ext uri="{BB962C8B-B14F-4D97-AF65-F5344CB8AC3E}">
        <p14:creationId xmlns:p14="http://schemas.microsoft.com/office/powerpoint/2010/main" val="36431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r>
              <a:rPr lang="en-US" altLang="ja-JP" dirty="0">
                <a:ea typeface="ＭＳ Ｐゴシック" pitchFamily="34" charset="-128"/>
              </a:rPr>
              <a:t>Total utilization is </a:t>
            </a:r>
          </a:p>
          <a:p>
            <a:pPr>
              <a:buNone/>
            </a:pPr>
            <a:r>
              <a:rPr lang="en-US" altLang="ja-JP" i="1" dirty="0">
                <a:ea typeface="ＭＳ Ｐゴシック" pitchFamily="34" charset="-128"/>
              </a:rPr>
              <a:t>		.200 + .267 + .286 = .753 &lt; U(3)=</a:t>
            </a:r>
            <a:r>
              <a:rPr lang="en-US" dirty="0"/>
              <a:t>3(2</a:t>
            </a:r>
            <a:r>
              <a:rPr lang="en-US" baseline="30000" dirty="0"/>
              <a:t>1/3</a:t>
            </a:r>
            <a:r>
              <a:rPr lang="en-US" dirty="0"/>
              <a:t> – 1.0)</a:t>
            </a:r>
            <a:r>
              <a:rPr lang="en-US" altLang="ja-JP" i="1" dirty="0">
                <a:ea typeface="ＭＳ Ｐゴシック" pitchFamily="34" charset="-128"/>
              </a:rPr>
              <a:t>=.779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The periodic tasks in the example are schedulable according to the UB test.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458664"/>
              </p:ext>
            </p:extLst>
          </p:nvPr>
        </p:nvGraphicFramePr>
        <p:xfrm>
          <a:off x="1408254" y="142355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Utilization-Based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r>
              <a:rPr lang="en-US" altLang="ja-JP" dirty="0">
                <a:ea typeface="ＭＳ Ｐゴシック" pitchFamily="34" charset="-128"/>
              </a:rPr>
              <a:t>Total utilization is 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  <a:buNone/>
            </a:pPr>
            <a:r>
              <a:rPr lang="en-US" altLang="ja-JP" i="1" dirty="0">
                <a:ea typeface="ＭＳ Ｐゴシック" pitchFamily="34" charset="-128"/>
              </a:rPr>
              <a:t>		.400 + .267 + .286 = .953 </a:t>
            </a:r>
            <a:r>
              <a:rPr lang="en-US" altLang="ja-JP" i="1" dirty="0">
                <a:solidFill>
                  <a:srgbClr val="FF0000"/>
                </a:solidFill>
                <a:ea typeface="ＭＳ Ｐゴシック" pitchFamily="34" charset="-128"/>
              </a:rPr>
              <a:t>&gt;</a:t>
            </a:r>
            <a:r>
              <a:rPr lang="en-US" altLang="ja-JP" i="1" dirty="0">
                <a:ea typeface="ＭＳ Ｐゴシック" pitchFamily="34" charset="-128"/>
              </a:rPr>
              <a:t> U(3)=</a:t>
            </a:r>
            <a:r>
              <a:rPr lang="en-US" dirty="0"/>
              <a:t>3(2</a:t>
            </a:r>
            <a:r>
              <a:rPr lang="en-US" baseline="30000" dirty="0"/>
              <a:t>1/3</a:t>
            </a:r>
            <a:r>
              <a:rPr lang="en-US" dirty="0"/>
              <a:t> – 1.0)</a:t>
            </a:r>
            <a:r>
              <a:rPr lang="en-US" altLang="ja-JP" i="1" dirty="0">
                <a:ea typeface="ＭＳ Ｐゴシック" pitchFamily="34" charset="-128"/>
              </a:rPr>
              <a:t> =.779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UB test cannot deem the task schedulable.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Try the exact analysis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21938"/>
              </p:ext>
            </p:extLst>
          </p:nvPr>
        </p:nvGraphicFramePr>
        <p:xfrm>
          <a:off x="1165185" y="141988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798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62363-211F-1552-DD39-EDA69F2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ABC73-B24B-5E8E-77FA-A3CC23E3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Research example</a:t>
            </a:r>
          </a:p>
          <a:p>
            <a:pPr lvl="1"/>
            <a:r>
              <a:rPr lang="en-US" altLang="ko-KR" dirty="0"/>
              <a:t>How to minimize</a:t>
            </a:r>
            <a:r>
              <a:rPr lang="ko-KR" altLang="en-US" dirty="0"/>
              <a:t> </a:t>
            </a:r>
            <a:r>
              <a:rPr lang="en-US" altLang="ko-KR" dirty="0"/>
              <a:t>battery aging while providing timing guarantees of real-time tasks?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0BC335-2547-5A9F-5FA7-CACC848A6D5D}"/>
              </a:ext>
            </a:extLst>
          </p:cNvPr>
          <p:cNvSpPr txBox="1"/>
          <p:nvPr/>
        </p:nvSpPr>
        <p:spPr>
          <a:xfrm>
            <a:off x="1542613" y="5846895"/>
            <a:ext cx="621233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Aging Deceleration for Power-Consuming Real-Time Systems</a:t>
            </a:r>
          </a:p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</a:t>
            </a:r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5B4A4BC-5482-393C-9BA3-3C520841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22" y="2555729"/>
            <a:ext cx="7805755" cy="26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4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Response-Time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time analysis</a:t>
            </a:r>
          </a:p>
          <a:p>
            <a:pPr lvl="1"/>
            <a:r>
              <a:rPr lang="en-US" dirty="0"/>
              <a:t>The duration between a job’s release time and finishing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altLang="ja-JP" dirty="0">
                <a:ea typeface="ＭＳ Ｐゴシック" pitchFamily="34" charset="-128"/>
              </a:rPr>
              <a:t>Test terminates when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n+1</a:t>
            </a:r>
            <a:r>
              <a:rPr lang="en-US" altLang="ja-JP" dirty="0">
                <a:ea typeface="ＭＳ Ｐゴシック" pitchFamily="34" charset="-128"/>
              </a:rPr>
              <a:t> =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i="1" dirty="0">
                <a:ea typeface="ＭＳ Ｐゴシック" pitchFamily="34" charset="-128"/>
              </a:rPr>
              <a:t> 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Task </a:t>
            </a:r>
            <a:r>
              <a:rPr lang="en-US" altLang="ja-JP" i="1" dirty="0">
                <a:ea typeface="ＭＳ Ｐゴシック" pitchFamily="34" charset="-128"/>
              </a:rPr>
              <a:t>i</a:t>
            </a:r>
            <a:r>
              <a:rPr lang="en-US" altLang="ja-JP" dirty="0">
                <a:ea typeface="ＭＳ Ｐゴシック" pitchFamily="34" charset="-128"/>
              </a:rPr>
              <a:t> is schedulable if its response time is before its deadline: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</a:t>
            </a:r>
            <a:r>
              <a:rPr lang="en-US" altLang="ja-JP" i="1" dirty="0" err="1">
                <a:ea typeface="ＭＳ Ｐゴシック" pitchFamily="34" charset="-128"/>
                <a:cs typeface="Arial" pitchFamily="34" charset="0"/>
              </a:rPr>
              <a:t>T</a:t>
            </a:r>
            <a:r>
              <a:rPr lang="en-US" altLang="ja-JP" i="1" baseline="-25000" dirty="0" err="1">
                <a:ea typeface="ＭＳ Ｐゴシック" pitchFamily="34" charset="-128"/>
                <a:cs typeface="Arial" pitchFamily="34" charset="0"/>
              </a:rPr>
              <a:t>i</a:t>
            </a:r>
            <a:endParaRPr lang="en-US" altLang="ja-JP" i="1" baseline="-25000" dirty="0">
              <a:ea typeface="ＭＳ Ｐゴシック" pitchFamily="34" charset="-128"/>
              <a:cs typeface="Arial" pitchFamily="34" charset="0"/>
            </a:endParaRPr>
          </a:p>
          <a:p>
            <a:pPr lvl="2"/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dirty="0">
                <a:ea typeface="ＭＳ Ｐゴシック" pitchFamily="34" charset="-128"/>
              </a:rPr>
              <a:t> is the response time of Task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i</a:t>
            </a:r>
            <a:endParaRPr lang="en-US" altLang="ja-JP" dirty="0">
              <a:ea typeface="ＭＳ Ｐゴシック" pitchFamily="34" charset="-128"/>
            </a:endParaRPr>
          </a:p>
          <a:p>
            <a:pPr lvl="1"/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Can be applied to any TFP</a:t>
            </a:r>
            <a:r>
              <a:rPr lang="en-US" altLang="ja-JP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2"/>
            <a:r>
              <a:rPr lang="en-US" i="1" dirty="0">
                <a:solidFill>
                  <a:srgbClr val="FF0000"/>
                </a:solidFill>
                <a:ea typeface="ＭＳ Ｐゴシック" pitchFamily="34" charset="-128"/>
              </a:rPr>
              <a:t>Not only RM, but also any TFP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/>
              <p:cNvSpPr txBox="1"/>
              <p:nvPr/>
            </p:nvSpPr>
            <p:spPr bwMode="auto">
              <a:xfrm>
                <a:off x="726830" y="2477158"/>
                <a:ext cx="6071333" cy="1025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ko-KR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830" y="2477158"/>
                <a:ext cx="6071333" cy="1025525"/>
              </a:xfrm>
              <a:prstGeom prst="rect">
                <a:avLst/>
              </a:prstGeom>
              <a:blipFill>
                <a:blip r:embed="rId2"/>
                <a:stretch>
                  <a:fillRect b="-1005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063061" y="1764266"/>
            <a:ext cx="3939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Without loss of generality</a:t>
            </a:r>
          </a:p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  <a:r>
              <a:rPr lang="en-US" sz="2400" dirty="0"/>
              <a:t> ≤ T</a:t>
            </a:r>
            <a:r>
              <a:rPr lang="en-US" sz="2400" baseline="-25000" dirty="0"/>
              <a:t>2</a:t>
            </a:r>
            <a:r>
              <a:rPr lang="en-US" sz="2400" dirty="0"/>
              <a:t> ≤… ≤ </a:t>
            </a:r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2344185" y="2461635"/>
            <a:ext cx="608729" cy="118395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32000" y="3587013"/>
            <a:ext cx="374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set of higher-priority tasks </a:t>
            </a:r>
          </a:p>
        </p:txBody>
      </p:sp>
    </p:spTree>
    <p:extLst>
      <p:ext uri="{BB962C8B-B14F-4D97-AF65-F5344CB8AC3E}">
        <p14:creationId xmlns:p14="http://schemas.microsoft.com/office/powerpoint/2010/main" val="29053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/>
              <p:cNvSpPr txBox="1"/>
              <p:nvPr/>
            </p:nvSpPr>
            <p:spPr bwMode="auto">
              <a:xfrm>
                <a:off x="726830" y="2852545"/>
                <a:ext cx="6071333" cy="1025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b="0" i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ko-KR" altLang="en-US" sz="2400" i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ko-KR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ko-KR" alt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830" y="2852545"/>
                <a:ext cx="6071333" cy="1025525"/>
              </a:xfrm>
              <a:prstGeom prst="rect">
                <a:avLst/>
              </a:prstGeom>
              <a:blipFill>
                <a:blip r:embed="rId2"/>
                <a:stretch>
                  <a:fillRect b="-10714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063061" y="2139653"/>
            <a:ext cx="3939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Without loss of generality</a:t>
            </a:r>
          </a:p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  <a:r>
              <a:rPr lang="en-US" sz="2400" dirty="0"/>
              <a:t> ≤ T</a:t>
            </a:r>
            <a:r>
              <a:rPr lang="en-US" sz="2400" baseline="-25000" dirty="0"/>
              <a:t>2</a:t>
            </a:r>
            <a:r>
              <a:rPr lang="en-US" sz="2400" dirty="0"/>
              <a:t> ≤… ≤ </a:t>
            </a:r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2344185" y="2837022"/>
            <a:ext cx="608729" cy="118395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32000" y="3962400"/>
            <a:ext cx="374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set of higher-priority tasks </a:t>
            </a:r>
          </a:p>
        </p:txBody>
      </p:sp>
    </p:spTree>
    <p:extLst>
      <p:ext uri="{BB962C8B-B14F-4D97-AF65-F5344CB8AC3E}">
        <p14:creationId xmlns:p14="http://schemas.microsoft.com/office/powerpoint/2010/main" val="34282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400" dirty="0"/>
              <a:t>How does this work? --- Task</a:t>
            </a:r>
            <a:r>
              <a:rPr lang="en-US" sz="2400" baseline="-25000" dirty="0"/>
              <a:t>3</a:t>
            </a:r>
            <a:r>
              <a:rPr lang="en-US" sz="2400" dirty="0"/>
              <a:t> is schedulable?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223983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  <a:r>
                        <a:rPr lang="en-US" baseline="-2500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 bwMode="auto">
              <a:xfrm>
                <a:off x="800100" y="3822700"/>
                <a:ext cx="7353300" cy="26114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aln/>
                        </m:rP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=40+40+100=180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100+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num>
                            <m:den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num>
                            <m:den>
                              <m:r>
                                <a:rPr lang="ko-KR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den>
                          </m:f>
                        </m:e>
                      </m:d>
                      <m:r>
                        <a:rPr lang="ko-KR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(40)=100+80+80=260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00" y="3822700"/>
                <a:ext cx="7353300" cy="2611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648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30238" y="4040188"/>
            <a:ext cx="8502650" cy="20081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+mn-lt"/>
                <a:ea typeface="나눔고딕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altLang="ja-JP" dirty="0">
                <a:ea typeface="ＭＳ Ｐゴシック" pitchFamily="34" charset="-128"/>
              </a:rPr>
              <a:t>	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=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 = 300	         Done!</a:t>
            </a:r>
          </a:p>
          <a:p>
            <a:pPr>
              <a:buFont typeface="Wingdings" pitchFamily="2" charset="2"/>
              <a:buNone/>
            </a:pPr>
            <a:endParaRPr lang="en-US" altLang="ja-JP" dirty="0">
              <a:ea typeface="ＭＳ Ｐゴシック" pitchFamily="34" charset="-128"/>
            </a:endParaRPr>
          </a:p>
          <a:p>
            <a:r>
              <a:rPr lang="en-US" altLang="ja-JP" dirty="0">
                <a:ea typeface="ＭＳ Ｐゴシック" pitchFamily="34" charset="-128"/>
              </a:rPr>
              <a:t>Task  is schedulable using RT test.</a:t>
            </a:r>
          </a:p>
          <a:p>
            <a:pPr lvl="1"/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b="1" i="1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= 300 &lt;  </a:t>
            </a:r>
            <a:r>
              <a:rPr lang="en-US" altLang="ja-JP" i="1" dirty="0">
                <a:ea typeface="ＭＳ Ｐゴシック" pitchFamily="34" charset="-128"/>
              </a:rPr>
              <a:t>T</a:t>
            </a:r>
            <a:r>
              <a:rPr lang="en-US" altLang="ja-JP" i="1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= 350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 bwMode="auto">
              <a:xfrm>
                <a:off x="862012" y="1668463"/>
                <a:ext cx="7617679" cy="22470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=100+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260</m:t>
                              </m:r>
                            </m:num>
                            <m:den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260</m:t>
                              </m:r>
                            </m:num>
                            <m:den>
                              <m: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den>
                          </m:f>
                        </m:e>
                      </m:d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(40)=300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=100+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</m:e>
                      </m:d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(40)+</m:t>
                      </m:r>
                      <m:d>
                        <m:dPr>
                          <m:begChr m:val="⌈"/>
                          <m:endChr m:val="⌉"/>
                          <m:ctrlPr>
                            <a:rPr lang="ko-KR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</m:num>
                            <m:den>
                              <m:r>
                                <a:rPr lang="ko-KR" altLang="en-US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den>
                          </m:f>
                        </m:e>
                      </m:d>
                      <m:r>
                        <a:rPr lang="ko-KR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(40)=300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2012" y="1668463"/>
                <a:ext cx="7617679" cy="22470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952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RM: Response-Time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80" y="944813"/>
            <a:ext cx="8402320" cy="5424828"/>
          </a:xfrm>
        </p:spPr>
        <p:txBody>
          <a:bodyPr/>
          <a:lstStyle/>
          <a:p>
            <a:r>
              <a:rPr lang="en-US" dirty="0"/>
              <a:t>Why does this work?</a:t>
            </a:r>
          </a:p>
          <a:p>
            <a:pPr lvl="1"/>
            <a:r>
              <a:rPr lang="en-US" dirty="0"/>
              <a:t>Time-demand analysis based on critical instant</a:t>
            </a:r>
          </a:p>
          <a:p>
            <a:pPr lvl="1"/>
            <a:r>
              <a:rPr lang="en-US" altLang="ja-JP" sz="2400" dirty="0">
                <a:ea typeface="ＭＳ Ｐゴシック" pitchFamily="34" charset="-128"/>
              </a:rPr>
              <a:t>If </a:t>
            </a:r>
            <a:r>
              <a:rPr lang="en-US" altLang="ja-JP" sz="2400" i="1" dirty="0" err="1">
                <a:ea typeface="ＭＳ Ｐゴシック" pitchFamily="34" charset="-128"/>
              </a:rPr>
              <a:t>J</a:t>
            </a:r>
            <a:r>
              <a:rPr lang="en-US" altLang="ja-JP" sz="2400" i="1" baseline="-25000" dirty="0" err="1">
                <a:ea typeface="ＭＳ Ｐゴシック" pitchFamily="34" charset="-128"/>
              </a:rPr>
              <a:t>i</a:t>
            </a:r>
            <a:r>
              <a:rPr lang="en-US" altLang="ja-JP" sz="2400" dirty="0">
                <a:ea typeface="ＭＳ Ｐゴシック" pitchFamily="34" charset="-128"/>
              </a:rPr>
              <a:t> is done at </a:t>
            </a:r>
            <a:r>
              <a:rPr lang="en-US" altLang="ja-JP" sz="2400" i="1" dirty="0">
                <a:ea typeface="ＭＳ Ｐゴシック" pitchFamily="34" charset="-128"/>
              </a:rPr>
              <a:t>t,</a:t>
            </a:r>
            <a:r>
              <a:rPr lang="en-US" altLang="ja-JP" sz="2400" dirty="0">
                <a:ea typeface="ＭＳ Ｐゴシック" pitchFamily="34" charset="-128"/>
              </a:rPr>
              <a:t> then the total work must be done in [</a:t>
            </a:r>
            <a:r>
              <a:rPr lang="en-US" altLang="ja-JP" sz="2400" i="1" dirty="0">
                <a:ea typeface="ＭＳ Ｐゴシック" pitchFamily="34" charset="-128"/>
              </a:rPr>
              <a:t>0,t</a:t>
            </a:r>
            <a:r>
              <a:rPr lang="en-US" altLang="ja-JP" sz="2400" dirty="0">
                <a:ea typeface="ＭＳ Ｐゴシック" pitchFamily="34" charset="-128"/>
              </a:rPr>
              <a:t>]</a:t>
            </a:r>
            <a:r>
              <a:rPr lang="en-US" altLang="ja-JP" sz="2400" i="1" dirty="0">
                <a:ea typeface="ＭＳ Ｐゴシック" pitchFamily="34" charset="-128"/>
              </a:rPr>
              <a:t> </a:t>
            </a:r>
            <a:r>
              <a:rPr lang="en-US" altLang="ja-JP" sz="2400" dirty="0">
                <a:ea typeface="ＭＳ Ｐゴシック" pitchFamily="34" charset="-128"/>
              </a:rPr>
              <a:t>is (from </a:t>
            </a:r>
            <a:r>
              <a:rPr lang="en-US" altLang="ja-JP" sz="2400" i="1" dirty="0" err="1">
                <a:ea typeface="ＭＳ Ｐゴシック" pitchFamily="34" charset="-128"/>
              </a:rPr>
              <a:t>J</a:t>
            </a:r>
            <a:r>
              <a:rPr lang="en-US" altLang="ja-JP" sz="2400" i="1" baseline="-25000" dirty="0" err="1">
                <a:ea typeface="ＭＳ Ｐゴシック" pitchFamily="34" charset="-128"/>
              </a:rPr>
              <a:t>i</a:t>
            </a:r>
            <a:r>
              <a:rPr lang="en-US" altLang="ja-JP" sz="2400" dirty="0">
                <a:ea typeface="ＭＳ Ｐゴシック" pitchFamily="34" charset="-128"/>
              </a:rPr>
              <a:t> and all higher priority tasks): </a:t>
            </a:r>
            <a:r>
              <a:rPr lang="en-US" altLang="ja-JP" sz="2400" dirty="0">
                <a:solidFill>
                  <a:srgbClr val="FF0033"/>
                </a:solidFill>
                <a:ea typeface="ＭＳ Ｐゴシック" pitchFamily="34" charset="-128"/>
              </a:rPr>
              <a:t>time demand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we find t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D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i </a:t>
            </a:r>
            <a:r>
              <a:rPr lang="en-US" dirty="0"/>
              <a:t>such that </a:t>
            </a:r>
            <a:r>
              <a:rPr lang="en-US" dirty="0" err="1"/>
              <a:t>w</a:t>
            </a:r>
            <a:r>
              <a:rPr lang="en-US" altLang="ja-JP" i="1" baseline="-25000" dirty="0" err="1">
                <a:ea typeface="ＭＳ Ｐゴシック" pitchFamily="34" charset="-128"/>
                <a:cs typeface="Arial" pitchFamily="34" charset="0"/>
              </a:rPr>
              <a:t>i</a:t>
            </a:r>
            <a:r>
              <a:rPr lang="en-US" dirty="0"/>
              <a:t>(t)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</a:t>
            </a:r>
            <a:r>
              <a:rPr lang="en-US" dirty="0"/>
              <a:t>t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Cannot check all  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   [</a:t>
            </a:r>
            <a:r>
              <a:rPr lang="en-US" altLang="ja-JP" dirty="0">
                <a:ea typeface="ＭＳ Ｐゴシック" pitchFamily="34" charset="-128"/>
              </a:rPr>
              <a:t>0, d</a:t>
            </a:r>
            <a:r>
              <a:rPr lang="en-US" altLang="ja-JP" baseline="-25000" dirty="0">
                <a:ea typeface="ＭＳ Ｐゴシック" pitchFamily="34" charset="-128"/>
              </a:rPr>
              <a:t>i</a:t>
            </a:r>
            <a:r>
              <a:rPr lang="en-US" altLang="ja-JP" dirty="0">
                <a:ea typeface="ＭＳ Ｐゴシック" pitchFamily="34" charset="-128"/>
              </a:rPr>
              <a:t>]</a:t>
            </a:r>
          </a:p>
          <a:p>
            <a:pPr lvl="2"/>
            <a:r>
              <a:rPr lang="en-US" altLang="ja-JP" dirty="0">
                <a:ea typeface="ＭＳ Ｐゴシック" pitchFamily="34" charset="-128"/>
              </a:rPr>
              <a:t>Check all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arrival instants </a:t>
            </a:r>
            <a:r>
              <a:rPr lang="en-US" altLang="ja-JP" dirty="0">
                <a:ea typeface="ＭＳ Ｐゴシック" pitchFamily="34" charset="-128"/>
              </a:rPr>
              <a:t>and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34" charset="-128"/>
              </a:rPr>
              <a:t>d</a:t>
            </a:r>
            <a:r>
              <a:rPr lang="en-US" altLang="ja-JP" baseline="-25000" dirty="0">
                <a:solidFill>
                  <a:srgbClr val="FF0000"/>
                </a:solidFill>
                <a:ea typeface="ＭＳ Ｐゴシック" pitchFamily="34" charset="-128"/>
              </a:rPr>
              <a:t>i</a:t>
            </a:r>
          </a:p>
          <a:p>
            <a:pPr lvl="2"/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404275" y="3532963"/>
            <a:ext cx="3462338" cy="2897187"/>
            <a:chOff x="3506" y="1963"/>
            <a:chExt cx="2013" cy="1825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>
              <a:off x="3507" y="3616"/>
              <a:ext cx="2012" cy="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 flipV="1">
              <a:off x="3507" y="2100"/>
              <a:ext cx="0" cy="15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 flipV="1">
              <a:off x="3506" y="2150"/>
              <a:ext cx="1678" cy="1466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3506" y="3029"/>
              <a:ext cx="223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3728" y="2848"/>
              <a:ext cx="0" cy="189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3728" y="2848"/>
              <a:ext cx="157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V="1">
              <a:off x="3884" y="2766"/>
              <a:ext cx="0" cy="82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3884" y="2766"/>
              <a:ext cx="100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H="1" flipV="1">
              <a:off x="3975" y="2635"/>
              <a:ext cx="0" cy="139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3975" y="2635"/>
              <a:ext cx="223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V="1">
              <a:off x="4188" y="2489"/>
              <a:ext cx="0" cy="151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V="1">
              <a:off x="4194" y="2489"/>
              <a:ext cx="348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 flipV="1">
              <a:off x="4539" y="2410"/>
              <a:ext cx="0" cy="82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4539" y="2410"/>
              <a:ext cx="100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 flipV="1">
              <a:off x="4630" y="2270"/>
              <a:ext cx="0" cy="148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4630" y="2267"/>
              <a:ext cx="585" cy="0"/>
            </a:xfrm>
            <a:prstGeom prst="line">
              <a:avLst/>
            </a:prstGeom>
            <a:noFill/>
            <a:ln w="28575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5208" y="1963"/>
              <a:ext cx="1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t</a:t>
              </a:r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5240" y="2201"/>
              <a:ext cx="27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w(t)</a:t>
              </a: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4295" y="3596"/>
              <a:ext cx="2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time</a:t>
              </a: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5167" y="2051"/>
              <a:ext cx="0" cy="155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27"/>
            <p:cNvSpPr txBox="1">
              <a:spLocks noChangeArrowheads="1"/>
            </p:cNvSpPr>
            <p:nvPr/>
          </p:nvSpPr>
          <p:spPr bwMode="auto">
            <a:xfrm>
              <a:off x="5069" y="3596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i="1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/>
              <a:r>
                <a:rPr lang="en-US" altLang="ja-JP">
                  <a:solidFill>
                    <a:schemeClr val="tx1"/>
                  </a:solidFill>
                  <a:latin typeface="Times New Roman" pitchFamily="18" charset="0"/>
                </a:rPr>
                <a:t>D</a:t>
              </a:r>
              <a:r>
                <a:rPr lang="en-US" altLang="ja-JP" baseline="-25000">
                  <a:solidFill>
                    <a:schemeClr val="tx1"/>
                  </a:solidFill>
                  <a:latin typeface="Times New Roman" pitchFamily="18" charset="0"/>
                </a:rPr>
                <a:t>i</a:t>
              </a:r>
              <a:endParaRPr lang="en-US" altLang="ja-JP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5"/>
              <p:cNvSpPr txBox="1"/>
              <p:nvPr/>
            </p:nvSpPr>
            <p:spPr bwMode="auto">
              <a:xfrm>
                <a:off x="1580589" y="2639295"/>
                <a:ext cx="4093675" cy="1144905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ko-KR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ko-KR" alt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r>
                        <a:rPr lang="ko-KR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ko-KR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6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0589" y="2639295"/>
                <a:ext cx="4093675" cy="1144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45589"/>
              </p:ext>
            </p:extLst>
          </p:nvPr>
        </p:nvGraphicFramePr>
        <p:xfrm>
          <a:off x="2855191" y="4553090"/>
          <a:ext cx="225319" cy="212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500" imgH="203200" progId="Equation.DSMT4">
                  <p:embed/>
                </p:oleObj>
              </mc:Choice>
              <mc:Fallback>
                <p:oleObj name="Equation" r:id="rId3" imgW="190500" imgH="203200" progId="Equation.DSMT4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191" y="4553090"/>
                        <a:ext cx="225319" cy="212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1444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Transient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Question: what if the task with a smaller period is not important to the underlying application?</a:t>
            </a:r>
          </a:p>
          <a:p>
            <a:r>
              <a:rPr lang="en-US" dirty="0"/>
              <a:t>Answer: consider period transformation, period aggregation or period splitting</a:t>
            </a:r>
          </a:p>
          <a:p>
            <a:r>
              <a:rPr lang="en-US" dirty="0"/>
              <a:t>Example: consider the following unschedulable task set</a:t>
            </a:r>
          </a:p>
        </p:txBody>
      </p:sp>
      <p:pic>
        <p:nvPicPr>
          <p:cNvPr id="4" name="Picture 7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915" y="4342828"/>
            <a:ext cx="65976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D4D0184B-01CD-46C9-8687-30EBFBC1DFE8}"/>
              </a:ext>
            </a:extLst>
          </p:cNvPr>
          <p:cNvGraphicFramePr>
            <a:graphicFrameLocks noGrp="1"/>
          </p:cNvGraphicFramePr>
          <p:nvPr/>
        </p:nvGraphicFramePr>
        <p:xfrm>
          <a:off x="670050" y="3904120"/>
          <a:ext cx="811835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670">
                  <a:extLst>
                    <a:ext uri="{9D8B030D-6E8A-4147-A177-3AD203B41FA5}">
                      <a16:colId xmlns:a16="http://schemas.microsoft.com/office/drawing/2014/main" val="1345526921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1962517117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385466280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1628562540"/>
                    </a:ext>
                  </a:extLst>
                </a:gridCol>
                <a:gridCol w="1623670">
                  <a:extLst>
                    <a:ext uri="{9D8B030D-6E8A-4147-A177-3AD203B41FA5}">
                      <a16:colId xmlns:a16="http://schemas.microsoft.com/office/drawing/2014/main" val="38617963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EC</a:t>
                      </a:r>
                      <a:r>
                        <a:rPr lang="en-US" altLang="ko-KR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altLang="ko-KR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(avg exec time)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ko-KR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comments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1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11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887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Non-critical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7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τ</a:t>
                      </a:r>
                      <a:r>
                        <a:rPr lang="en-US" altLang="ko-KR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97641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26797" y="5310512"/>
            <a:ext cx="8402319" cy="40862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Transient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 1</a:t>
            </a:r>
            <a:r>
              <a:rPr lang="en-US" dirty="0"/>
              <a:t>: </a:t>
            </a:r>
            <a:r>
              <a:rPr lang="en-US" altLang="ja-JP" dirty="0">
                <a:ea typeface="ＭＳ Ｐゴシック" pitchFamily="34" charset="-128"/>
              </a:rPr>
              <a:t>reduce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’s priority by lengthening its period, possible only if 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's relative deadline can be greater than its original period. In such a case, replace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dirty="0">
                <a:ea typeface="ＭＳ Ｐゴシック" pitchFamily="34" charset="-128"/>
              </a:rPr>
              <a:t> by two tasks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and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, each with period 420, WC exec times C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C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 = 80, </a:t>
            </a:r>
            <a:r>
              <a:rPr lang="en-US" altLang="ja-JP" dirty="0" err="1">
                <a:ea typeface="ＭＳ Ｐゴシック" pitchFamily="34" charset="-128"/>
              </a:rPr>
              <a:t>avg</a:t>
            </a:r>
            <a:r>
              <a:rPr lang="en-US" altLang="ja-JP" dirty="0">
                <a:ea typeface="ＭＳ Ｐゴシック" pitchFamily="34" charset="-128"/>
              </a:rPr>
              <a:t> exec times a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=a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 =40.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and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 must be phased to be 210 time units apart. If the set {Task</a:t>
            </a:r>
            <a:r>
              <a:rPr lang="en-US" altLang="ja-JP" baseline="-25000" dirty="0"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3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00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} is RM-schedulable, done.</a:t>
            </a: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FCDAE-7090-4D3E-AA4C-6EA85EA1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891" y="4105174"/>
            <a:ext cx="7294990" cy="20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0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RM: Transient overload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Solution 2</a:t>
            </a:r>
            <a:r>
              <a:rPr lang="en-US" dirty="0"/>
              <a:t>: </a:t>
            </a:r>
            <a:r>
              <a:rPr lang="en-US" altLang="ja-JP" dirty="0">
                <a:ea typeface="ＭＳ Ｐゴシック" pitchFamily="34" charset="-128"/>
              </a:rPr>
              <a:t>increase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’s priority by splitting each invocation into two: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:  C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C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/2,  a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a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/2,  T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 = T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/2</a:t>
            </a:r>
          </a:p>
          <a:p>
            <a:pPr lvl="1"/>
            <a:r>
              <a:rPr lang="en-US" altLang="ja-JP" dirty="0">
                <a:ea typeface="ＭＳ Ｐゴシック" pitchFamily="34" charset="-128"/>
              </a:rPr>
              <a:t>{Task</a:t>
            </a:r>
            <a:r>
              <a:rPr lang="en-US" altLang="ja-JP" baseline="-25000" dirty="0"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dirty="0">
                <a:ea typeface="ＭＳ Ｐゴシック" pitchFamily="34" charset="-128"/>
              </a:rPr>
              <a:t>} or {Task</a:t>
            </a:r>
            <a:r>
              <a:rPr lang="en-US" altLang="ja-JP" baseline="-25000" dirty="0">
                <a:ea typeface="ＭＳ Ｐゴシック" pitchFamily="34" charset="-128"/>
              </a:rPr>
              <a:t>1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2</a:t>
            </a:r>
            <a:r>
              <a:rPr lang="en-US" altLang="ja-JP" dirty="0">
                <a:ea typeface="ＭＳ Ｐゴシック" pitchFamily="34" charset="-128"/>
              </a:rPr>
              <a:t>, Task</a:t>
            </a:r>
            <a:r>
              <a:rPr lang="en-US" altLang="ja-JP" baseline="-25000" dirty="0">
                <a:ea typeface="ＭＳ Ｐゴシック" pitchFamily="34" charset="-128"/>
              </a:rPr>
              <a:t>4</a:t>
            </a:r>
            <a:r>
              <a:rPr lang="en-US" altLang="ja-JP" baseline="30000" dirty="0">
                <a:latin typeface="cmsy10" pitchFamily="34" charset="0"/>
                <a:ea typeface="ＭＳ Ｐゴシック" pitchFamily="34" charset="-128"/>
              </a:rPr>
              <a:t>0</a:t>
            </a:r>
            <a:r>
              <a:rPr lang="en-US" altLang="ja-JP" dirty="0">
                <a:ea typeface="ＭＳ Ｐゴシック" pitchFamily="34" charset="-128"/>
              </a:rPr>
              <a:t>} are schedulable</a:t>
            </a:r>
          </a:p>
          <a:p>
            <a:pPr lvl="1"/>
            <a:endParaRPr lang="en-US" altLang="ja-JP" dirty="0">
              <a:ea typeface="ＭＳ Ｐゴシック" pitchFamily="34" charset="-128"/>
            </a:endParaRP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FCDAE-7090-4D3E-AA4C-6EA85EA1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34" y="4340995"/>
            <a:ext cx="7120480" cy="19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369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EDF: </a:t>
            </a:r>
            <a:r>
              <a:rPr lang="en-US" dirty="0" err="1"/>
              <a:t>Schedulability</a:t>
            </a:r>
            <a:r>
              <a:rPr lang="en-US" dirty="0"/>
              <a:t>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RM’s critical instants hold for EDF??</a:t>
            </a:r>
          </a:p>
          <a:p>
            <a:pPr lvl="1"/>
            <a:r>
              <a:rPr lang="en-US" dirty="0"/>
              <a:t>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1171642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EDF: </a:t>
            </a:r>
            <a:r>
              <a:rPr lang="en-US" dirty="0" err="1"/>
              <a:t>Schedulability</a:t>
            </a:r>
            <a:r>
              <a:rPr lang="en-US" dirty="0"/>
              <a:t>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EDF is schedulable </a:t>
            </a:r>
            <a:r>
              <a:rPr lang="en-US" dirty="0" err="1"/>
              <a:t>iff</a:t>
            </a:r>
            <a:r>
              <a:rPr lang="en-US" dirty="0"/>
              <a:t> U ≤ 1.0</a:t>
            </a:r>
          </a:p>
          <a:p>
            <a:pPr lvl="1"/>
            <a:r>
              <a:rPr lang="en-US" dirty="0"/>
              <a:t>U = 1/4 + 2/5 + 2/7 </a:t>
            </a:r>
          </a:p>
          <a:p>
            <a:r>
              <a:rPr lang="en-US" dirty="0">
                <a:solidFill>
                  <a:srgbClr val="FF0000"/>
                </a:solidFill>
              </a:rPr>
              <a:t>How to prove?</a:t>
            </a:r>
          </a:p>
          <a:p>
            <a:pPr lvl="1"/>
            <a:r>
              <a:rPr lang="en-US" dirty="0"/>
              <a:t>Using busy interval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3725A6-3818-1AB7-C719-F913ADE8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434" y="3764638"/>
            <a:ext cx="5858620" cy="207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6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62363-211F-1552-DD39-EDA69F2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Instructor Information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0ABC73-B24B-5E8E-77FA-A3CC23E3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Research example</a:t>
            </a:r>
          </a:p>
          <a:p>
            <a:pPr lvl="1"/>
            <a:r>
              <a:rPr lang="en-US" altLang="ko-KR" dirty="0"/>
              <a:t>How to fully utilize CPU </a:t>
            </a:r>
            <a:r>
              <a:rPr lang="en-US" altLang="ko-KR" i="1" dirty="0"/>
              <a:t>and</a:t>
            </a:r>
            <a:r>
              <a:rPr lang="en-US" altLang="ko-KR" dirty="0"/>
              <a:t> GPU for time-predictable execution for DNN tasks?</a:t>
            </a:r>
          </a:p>
          <a:p>
            <a:pPr lvl="1"/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0C2C01A-C606-375C-2253-57CF8B17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59" y="2352753"/>
            <a:ext cx="7573466" cy="29974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0BC335-2547-5A9F-5FA7-CACC848A6D5D}"/>
              </a:ext>
            </a:extLst>
          </p:cNvPr>
          <p:cNvSpPr txBox="1"/>
          <p:nvPr/>
        </p:nvSpPr>
        <p:spPr>
          <a:xfrm>
            <a:off x="785267" y="5805014"/>
            <a:ext cx="7573466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LaLaRAND: Flexible Layer-by-Layer CPU/GPU Scheduling for Real-Time DNN Tasks</a:t>
            </a:r>
          </a:p>
          <a:p>
            <a:pPr algn="ct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IEEE </a:t>
            </a:r>
            <a:r>
              <a:rPr lang="en-US" altLang="ko-KR" sz="1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749674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EDF: </a:t>
            </a:r>
            <a:r>
              <a:rPr lang="en-US" altLang="ko-KR" dirty="0" err="1"/>
              <a:t>Schedulability</a:t>
            </a:r>
            <a:r>
              <a:rPr lang="en-US" altLang="ko-KR" dirty="0"/>
              <a:t>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A digital robot with EDF schedule</a:t>
            </a:r>
          </a:p>
          <a:p>
            <a:pPr lvl="2"/>
            <a:r>
              <a:rPr lang="en-US" dirty="0"/>
              <a:t>Control loop: C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c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8</a:t>
            </a:r>
            <a:r>
              <a:rPr lang="en-US" dirty="0"/>
              <a:t>ms at 100Hz</a:t>
            </a:r>
          </a:p>
          <a:p>
            <a:pPr lvl="2"/>
            <a:r>
              <a:rPr lang="en-US" dirty="0"/>
              <a:t>BIST (Built-in-Self-Testing): </a:t>
            </a:r>
            <a:r>
              <a:rPr lang="en-US" dirty="0" err="1"/>
              <a:t>C</a:t>
            </a:r>
            <a:r>
              <a:rPr lang="en-US" altLang="ja-JP" i="1" baseline="-25000" dirty="0" err="1">
                <a:ea typeface="ＭＳ Ｐゴシック" pitchFamily="34" charset="-128"/>
                <a:cs typeface="Arial" pitchFamily="34" charset="0"/>
              </a:rPr>
              <a:t>b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50</a:t>
            </a:r>
            <a:r>
              <a:rPr lang="en-US" dirty="0"/>
              <a:t>ms</a:t>
            </a:r>
          </a:p>
          <a:p>
            <a:pPr lvl="2"/>
            <a:r>
              <a:rPr lang="en-US" dirty="0"/>
              <a:t>BIST can be done every 250ms</a:t>
            </a:r>
          </a:p>
          <a:p>
            <a:pPr lvl="1"/>
            <a:r>
              <a:rPr lang="en-US" dirty="0"/>
              <a:t>Add a telemetry task to send and receive messages with C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t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15</a:t>
            </a:r>
            <a:r>
              <a:rPr lang="en-US" dirty="0"/>
              <a:t>ms</a:t>
            </a:r>
          </a:p>
          <a:p>
            <a:pPr lvl="2"/>
            <a:r>
              <a:rPr lang="en-US" dirty="0"/>
              <a:t>If BIST is done every 1000ms</a:t>
            </a:r>
          </a:p>
          <a:p>
            <a:pPr lvl="2"/>
            <a:r>
              <a:rPr lang="en-US" dirty="0"/>
              <a:t>The telemetry task can have a relative deadline of 100ms</a:t>
            </a:r>
          </a:p>
          <a:p>
            <a:pPr lvl="3"/>
            <a:r>
              <a:rPr lang="en-US" dirty="0"/>
              <a:t>Sending or receiving must be separated by at least 100ms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3"/>
              <p:cNvSpPr txBox="1"/>
              <p:nvPr/>
            </p:nvSpPr>
            <p:spPr bwMode="auto">
              <a:xfrm>
                <a:off x="5811203" y="1942612"/>
                <a:ext cx="2445829" cy="612775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ko-KR" altLang="en-US" sz="1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ko-KR" altLang="en-US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1203" y="1942612"/>
                <a:ext cx="2445829" cy="612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/>
              <p:cNvSpPr txBox="1"/>
              <p:nvPr/>
            </p:nvSpPr>
            <p:spPr bwMode="auto">
              <a:xfrm>
                <a:off x="4645978" y="4292657"/>
                <a:ext cx="3803078" cy="706564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𝑢𝑡</m:t>
                      </m:r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</m:num>
                        <m:den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en-US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ko-KR" altLang="en-US" sz="2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ko-KR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5978" y="4292657"/>
                <a:ext cx="3803078" cy="706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212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TFP: RM</a:t>
            </a:r>
          </a:p>
          <a:p>
            <a:pPr lvl="1"/>
            <a:r>
              <a:rPr lang="en-US" dirty="0"/>
              <a:t>U ≤ n(2</a:t>
            </a:r>
            <a:r>
              <a:rPr lang="en-US" baseline="30000" dirty="0"/>
              <a:t>1/n</a:t>
            </a:r>
            <a:r>
              <a:rPr lang="en-US" dirty="0"/>
              <a:t> – 1.0)</a:t>
            </a:r>
          </a:p>
          <a:p>
            <a:pPr lvl="1"/>
            <a:r>
              <a:rPr lang="en-US" dirty="0"/>
              <a:t>Response-time analysis (exact)</a:t>
            </a:r>
          </a:p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U ≤ 1 (exact)</a:t>
            </a:r>
          </a:p>
          <a:p>
            <a:r>
              <a:rPr lang="en-US" dirty="0"/>
              <a:t>JDP: LLF</a:t>
            </a:r>
          </a:p>
          <a:p>
            <a:pPr lvl="1"/>
            <a:r>
              <a:rPr lang="en-US" dirty="0"/>
              <a:t>U ≤ 1 (exact)</a:t>
            </a:r>
          </a:p>
          <a:p>
            <a:r>
              <a:rPr lang="en-US" dirty="0"/>
              <a:t>The three algorithms are </a:t>
            </a:r>
            <a:r>
              <a:rPr lang="en-US" dirty="0">
                <a:solidFill>
                  <a:srgbClr val="FF0000"/>
                </a:solidFill>
              </a:rPr>
              <a:t>optimal</a:t>
            </a:r>
            <a:r>
              <a:rPr lang="en-US" dirty="0"/>
              <a:t> for each category.</a:t>
            </a:r>
          </a:p>
          <a:p>
            <a:r>
              <a:rPr lang="en-US" dirty="0"/>
              <a:t>All the results hold for sporadic tasks.</a:t>
            </a:r>
          </a:p>
        </p:txBody>
      </p:sp>
    </p:spTree>
    <p:extLst>
      <p:ext uri="{BB962C8B-B14F-4D97-AF65-F5344CB8AC3E}">
        <p14:creationId xmlns:p14="http://schemas.microsoft.com/office/powerpoint/2010/main" val="235733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   </a:t>
            </a:r>
            <a:r>
              <a:rPr lang="en-US" dirty="0">
                <a:latin typeface="Times New Roman"/>
                <a:cs typeface="Times New Roman"/>
              </a:rPr>
              <a:t>→  </a:t>
            </a:r>
            <a:r>
              <a:rPr lang="en-US" dirty="0"/>
              <a:t> 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TFP: DM (deadline monotonic)</a:t>
            </a:r>
          </a:p>
          <a:p>
            <a:pPr lvl="1"/>
            <a:r>
              <a:rPr lang="en-US" dirty="0"/>
              <a:t>∑ C</a:t>
            </a:r>
            <a:r>
              <a:rPr lang="en-US" baseline="-25000" dirty="0"/>
              <a:t>i</a:t>
            </a:r>
            <a:r>
              <a:rPr lang="en-US" dirty="0"/>
              <a:t>/D</a:t>
            </a:r>
            <a:r>
              <a:rPr lang="en-US" baseline="-25000" dirty="0"/>
              <a:t>i</a:t>
            </a:r>
            <a:r>
              <a:rPr lang="en-US" dirty="0"/>
              <a:t> ≤ n(2</a:t>
            </a:r>
            <a:r>
              <a:rPr lang="en-US" baseline="30000" dirty="0"/>
              <a:t>1/n</a:t>
            </a:r>
            <a:r>
              <a:rPr lang="en-US" dirty="0"/>
              <a:t> – 1.0)</a:t>
            </a:r>
          </a:p>
          <a:p>
            <a:pPr lvl="1"/>
            <a:r>
              <a:rPr lang="en-US" dirty="0"/>
              <a:t>Response-time analysis: </a:t>
            </a:r>
            <a:r>
              <a:rPr lang="en-US" altLang="ja-JP" i="1" dirty="0">
                <a:ea typeface="ＭＳ Ｐゴシック" pitchFamily="34" charset="-128"/>
              </a:rPr>
              <a:t>a</a:t>
            </a:r>
            <a:r>
              <a:rPr lang="en-US" altLang="ja-JP" i="1" baseline="-25000" dirty="0">
                <a:ea typeface="ＭＳ Ｐゴシック" pitchFamily="34" charset="-128"/>
              </a:rPr>
              <a:t>n</a:t>
            </a:r>
            <a:r>
              <a:rPr lang="en-US" altLang="ja-JP" dirty="0">
                <a:ea typeface="ＭＳ Ｐゴシック" pitchFamily="34" charset="-128"/>
              </a:rPr>
              <a:t> </a:t>
            </a:r>
            <a:r>
              <a:rPr lang="en-US" altLang="ja-JP" i="1" dirty="0">
                <a:ea typeface="ＭＳ Ｐゴシック" pitchFamily="34" charset="-128"/>
                <a:cs typeface="Arial" pitchFamily="34" charset="0"/>
              </a:rPr>
              <a:t>≤ D</a:t>
            </a:r>
            <a:r>
              <a:rPr lang="en-US" altLang="ja-JP" i="1" baseline="-25000" dirty="0">
                <a:ea typeface="ＭＳ Ｐゴシック" pitchFamily="34" charset="-128"/>
                <a:cs typeface="Arial" pitchFamily="34" charset="0"/>
              </a:rPr>
              <a:t>i</a:t>
            </a:r>
            <a:r>
              <a:rPr lang="en-US" dirty="0"/>
              <a:t>, still exact</a:t>
            </a:r>
            <a:endParaRPr lang="en-US" altLang="ja-JP" i="1" baseline="-25000" dirty="0">
              <a:ea typeface="ＭＳ Ｐゴシック" pitchFamily="34" charset="-128"/>
              <a:cs typeface="Arial" pitchFamily="34" charset="0"/>
            </a:endParaRPr>
          </a:p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∑ C</a:t>
            </a:r>
            <a:r>
              <a:rPr lang="en-US" baseline="-25000" dirty="0"/>
              <a:t>i</a:t>
            </a:r>
            <a:r>
              <a:rPr lang="en-US" dirty="0"/>
              <a:t>/D</a:t>
            </a:r>
            <a:r>
              <a:rPr lang="en-US" baseline="-25000" dirty="0"/>
              <a:t>i</a:t>
            </a:r>
            <a:r>
              <a:rPr lang="en-US" dirty="0"/>
              <a:t> ≤ 1</a:t>
            </a:r>
          </a:p>
          <a:p>
            <a:pPr lvl="2"/>
            <a:r>
              <a:rPr lang="en-US" dirty="0"/>
              <a:t>Not exact, but there exists another exact analysis.</a:t>
            </a:r>
          </a:p>
          <a:p>
            <a:r>
              <a:rPr lang="en-US" dirty="0"/>
              <a:t>JDP: LLF</a:t>
            </a:r>
          </a:p>
          <a:p>
            <a:pPr lvl="1"/>
            <a:r>
              <a:rPr lang="en-US" dirty="0"/>
              <a:t>∑ C</a:t>
            </a:r>
            <a:r>
              <a:rPr lang="en-US" baseline="-25000" dirty="0"/>
              <a:t>i</a:t>
            </a:r>
            <a:r>
              <a:rPr lang="en-US" dirty="0"/>
              <a:t>/D</a:t>
            </a:r>
            <a:r>
              <a:rPr lang="en-US" baseline="-25000" dirty="0"/>
              <a:t>i</a:t>
            </a:r>
            <a:r>
              <a:rPr lang="en-US" dirty="0"/>
              <a:t> ≤ 1</a:t>
            </a:r>
          </a:p>
          <a:p>
            <a:r>
              <a:rPr lang="en-US" dirty="0"/>
              <a:t>The three algorithms are still </a:t>
            </a:r>
            <a:r>
              <a:rPr lang="en-US" dirty="0">
                <a:solidFill>
                  <a:srgbClr val="FF0000"/>
                </a:solidFill>
              </a:rPr>
              <a:t>optimal</a:t>
            </a:r>
            <a:r>
              <a:rPr lang="en-US" dirty="0"/>
              <a:t> for each category.</a:t>
            </a:r>
          </a:p>
          <a:p>
            <a:r>
              <a:rPr lang="en-US" dirty="0"/>
              <a:t>All the results hold for sporadic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2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   </a:t>
            </a:r>
            <a:r>
              <a:rPr lang="en-US" dirty="0">
                <a:latin typeface="Times New Roman"/>
                <a:cs typeface="Times New Roman"/>
              </a:rPr>
              <a:t>→  </a:t>
            </a:r>
            <a:r>
              <a:rPr lang="en-US" dirty="0"/>
              <a:t> 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Any exact analysis?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82" y="2101685"/>
            <a:ext cx="3787518" cy="83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74" y="3348999"/>
            <a:ext cx="3712562" cy="138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849554-75E0-E1D0-638B-66D325865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05" y="2429645"/>
            <a:ext cx="3224912" cy="199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368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Extension: D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baseline="-25000" dirty="0"/>
              <a:t>    </a:t>
            </a:r>
            <a:r>
              <a:rPr lang="en-US" dirty="0">
                <a:latin typeface="Times New Roman"/>
                <a:cs typeface="Times New Roman"/>
              </a:rPr>
              <a:t>→  </a:t>
            </a:r>
            <a:r>
              <a:rPr lang="en-US" dirty="0"/>
              <a:t> 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JFP: EDF</a:t>
            </a:r>
          </a:p>
          <a:p>
            <a:pPr lvl="1"/>
            <a:r>
              <a:rPr lang="en-US" dirty="0"/>
              <a:t>Any exact analysis?</a:t>
            </a:r>
          </a:p>
          <a:p>
            <a:pPr lvl="2"/>
            <a:r>
              <a:rPr lang="en-US"/>
              <a:t>∑ </a:t>
            </a:r>
            <a:r>
              <a:rPr lang="en-US" dirty="0"/>
              <a:t>DBF(Task</a:t>
            </a:r>
            <a:r>
              <a:rPr lang="en-US" baseline="-25000" dirty="0"/>
              <a:t>i</a:t>
            </a:r>
            <a:r>
              <a:rPr lang="en-US" dirty="0"/>
              <a:t>, t) ≤ t, for all t&gt;0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Proof</a:t>
            </a:r>
          </a:p>
          <a:p>
            <a:pPr lvl="2"/>
            <a:r>
              <a:rPr lang="en-US" dirty="0"/>
              <a:t>Busy interval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F24A8E2-038C-DBE0-9F38-A5EA94D1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87" y="2101685"/>
            <a:ext cx="3787518" cy="83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450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98832" y="3475560"/>
            <a:ext cx="5293219" cy="2934891"/>
          </a:xfrm>
          <a:prstGeom prst="ellipse">
            <a:avLst/>
          </a:prstGeom>
          <a:solidFill>
            <a:schemeClr val="accent1">
              <a:alpha val="1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72809" y="3750215"/>
            <a:ext cx="4595149" cy="2280195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8474" y="2801073"/>
            <a:ext cx="8275136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689" y="2326511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0189" y="2884036"/>
            <a:ext cx="2141316" cy="370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Theory</a:t>
            </a:r>
          </a:p>
        </p:txBody>
      </p:sp>
      <p:sp>
        <p:nvSpPr>
          <p:cNvPr id="10" name="Down Arrow 9"/>
          <p:cNvSpPr/>
          <p:nvPr/>
        </p:nvSpPr>
        <p:spPr>
          <a:xfrm rot="3834592">
            <a:off x="2254169" y="5499861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6234912">
            <a:off x="2063187" y="3885694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4028370" y="2419109"/>
            <a:ext cx="607671" cy="1288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316288">
            <a:off x="6290146" y="3703515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7391033">
            <a:off x="5964939" y="5549948"/>
            <a:ext cx="607671" cy="8858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66217" y="6243855"/>
            <a:ext cx="1664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 deadline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022" y="3692328"/>
            <a:ext cx="2071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Dependent task model, e.g., resource sharing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63066" y="5568745"/>
            <a:ext cx="2265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Hierarchical model (virtualization)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97573" y="4064850"/>
            <a:ext cx="43960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A single processor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Hard deadline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Independent periodic tasks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= p</a:t>
            </a:r>
            <a:r>
              <a:rPr lang="en-US" baseline="-25000" dirty="0"/>
              <a:t>i</a:t>
            </a:r>
            <a:endParaRPr lang="en-U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/>
              <a:t>Preemptable</a:t>
            </a:r>
            <a:r>
              <a:rPr lang="en-US" dirty="0"/>
              <a:t> without any limit and overhead for context switch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59724" y="3005784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Preemption cost</a:t>
            </a:r>
          </a:p>
          <a:p>
            <a:r>
              <a:rPr lang="en-US" dirty="0"/>
              <a:t>analysis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89418" y="2050570"/>
            <a:ext cx="367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VxWorks</a:t>
            </a:r>
            <a:r>
              <a:rPr lang="en-US" dirty="0"/>
              <a:t>, </a:t>
            </a:r>
            <a:r>
              <a:rPr lang="en-US" dirty="0" err="1"/>
              <a:t>Xen</a:t>
            </a:r>
            <a:r>
              <a:rPr lang="en-US" dirty="0"/>
              <a:t>, RT Linux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8002" y="3338697"/>
            <a:ext cx="2071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baseline="-25000" dirty="0"/>
              <a:t>i</a:t>
            </a:r>
            <a:r>
              <a:rPr lang="en-US" dirty="0"/>
              <a:t>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6956384" y="4243981"/>
            <a:ext cx="2071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Non-preemptive scheduling</a:t>
            </a:r>
          </a:p>
        </p:txBody>
      </p:sp>
    </p:spTree>
    <p:extLst>
      <p:ext uri="{BB962C8B-B14F-4D97-AF65-F5344CB8AC3E}">
        <p14:creationId xmlns:p14="http://schemas.microsoft.com/office/powerpoint/2010/main" val="11367317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Apply to This a Target System?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Check </a:t>
            </a:r>
          </a:p>
          <a:p>
            <a:pPr lvl="1"/>
            <a:r>
              <a:rPr lang="en-US" altLang="ko-KR" dirty="0"/>
              <a:t>Task model</a:t>
            </a:r>
          </a:p>
          <a:p>
            <a:pPr lvl="2"/>
            <a:r>
              <a:rPr lang="en-US" altLang="ko-KR" dirty="0"/>
              <a:t>Any dependency?</a:t>
            </a:r>
          </a:p>
          <a:p>
            <a:pPr lvl="2"/>
            <a:r>
              <a:rPr lang="en-US" altLang="ko-KR" dirty="0"/>
              <a:t>Any shared resources?</a:t>
            </a:r>
          </a:p>
          <a:p>
            <a:pPr lvl="2"/>
            <a:r>
              <a:rPr lang="en-US" altLang="ko-KR" dirty="0"/>
              <a:t>(T, C, D) is given?</a:t>
            </a:r>
          </a:p>
          <a:p>
            <a:pPr lvl="1"/>
            <a:r>
              <a:rPr lang="en-US" altLang="ko-KR" dirty="0"/>
              <a:t>Platform</a:t>
            </a:r>
          </a:p>
          <a:p>
            <a:pPr lvl="1"/>
            <a:r>
              <a:rPr lang="en-US" altLang="ko-KR" dirty="0"/>
              <a:t>Constraints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7854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SYNCHORNIZATION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293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E1250-101D-B65D-23D1-2FF412BA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CASE STUDY: BMS 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74695-970A-772F-F12C-EC048902F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529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Overall Schedule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차시 </a:t>
            </a:r>
            <a:r>
              <a:rPr lang="en-US" altLang="ko-KR" dirty="0"/>
              <a:t>(</a:t>
            </a:r>
            <a:r>
              <a:rPr lang="ko-KR" altLang="en-US" dirty="0"/>
              <a:t>신동화 교수님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9/19(</a:t>
            </a:r>
            <a:r>
              <a:rPr lang="ko-KR" altLang="en-US" dirty="0"/>
              <a:t>월</a:t>
            </a:r>
            <a:r>
              <a:rPr lang="en-US" altLang="ko-KR" dirty="0"/>
              <a:t>) 13~16</a:t>
            </a:r>
            <a:r>
              <a:rPr lang="ko-KR" altLang="en-US" dirty="0"/>
              <a:t>시 </a:t>
            </a:r>
            <a:endParaRPr lang="en-US" altLang="ko-KR" dirty="0"/>
          </a:p>
          <a:p>
            <a:pPr lvl="1"/>
            <a:r>
              <a:rPr lang="ko-KR" altLang="en-US" dirty="0"/>
              <a:t>실시간 시스템의 개념</a:t>
            </a:r>
            <a:endParaRPr lang="en-US" altLang="ko-KR" dirty="0"/>
          </a:p>
          <a:p>
            <a:r>
              <a:rPr lang="en-US" altLang="ko-KR" b="1" dirty="0"/>
              <a:t>2</a:t>
            </a:r>
            <a:r>
              <a:rPr lang="ko-KR" altLang="en-US" b="1" dirty="0"/>
              <a:t>차시</a:t>
            </a:r>
            <a:endParaRPr lang="en-US" altLang="ko-KR" b="1" dirty="0"/>
          </a:p>
          <a:p>
            <a:pPr lvl="1"/>
            <a:r>
              <a:rPr lang="en-US" altLang="ko-KR" dirty="0"/>
              <a:t>9/21(</a:t>
            </a:r>
            <a:r>
              <a:rPr lang="ko-KR" altLang="en-US" dirty="0"/>
              <a:t>수</a:t>
            </a:r>
            <a:r>
              <a:rPr lang="en-US" altLang="ko-KR" dirty="0"/>
              <a:t>) 9~12</a:t>
            </a:r>
            <a:r>
              <a:rPr lang="ko-KR" altLang="en-US" dirty="0"/>
              <a:t>시</a:t>
            </a:r>
            <a:endParaRPr lang="en-US" altLang="ko-KR" dirty="0"/>
          </a:p>
          <a:p>
            <a:pPr lvl="1"/>
            <a:r>
              <a:rPr lang="ko-KR" altLang="en-US" b="1" dirty="0"/>
              <a:t>실시간 태스크 스케줄링 기법</a:t>
            </a:r>
            <a:endParaRPr lang="en-US" altLang="ko-KR" b="1" dirty="0"/>
          </a:p>
          <a:p>
            <a:r>
              <a:rPr lang="en-US" altLang="ko-KR" b="1" dirty="0"/>
              <a:t>3</a:t>
            </a:r>
            <a:r>
              <a:rPr lang="ko-KR" altLang="en-US" b="1" dirty="0"/>
              <a:t>차시</a:t>
            </a:r>
            <a:endParaRPr lang="en-US" altLang="ko-KR" b="1" dirty="0"/>
          </a:p>
          <a:p>
            <a:pPr lvl="1"/>
            <a:r>
              <a:rPr lang="en-US" altLang="ko-KR" dirty="0"/>
              <a:t>9/22(</a:t>
            </a:r>
            <a:r>
              <a:rPr lang="ko-KR" altLang="en-US" dirty="0"/>
              <a:t>목</a:t>
            </a:r>
            <a:r>
              <a:rPr lang="en-US" altLang="ko-KR" dirty="0"/>
              <a:t>) 13~16</a:t>
            </a:r>
            <a:r>
              <a:rPr lang="ko-KR" altLang="en-US" dirty="0"/>
              <a:t>시</a:t>
            </a:r>
            <a:endParaRPr lang="en-US" altLang="ko-KR" dirty="0"/>
          </a:p>
          <a:p>
            <a:pPr lvl="1"/>
            <a:r>
              <a:rPr lang="ko-KR" altLang="en-US" b="1" dirty="0"/>
              <a:t>실시간 태스크 스케줄링 가능성 </a:t>
            </a:r>
            <a:r>
              <a:rPr lang="en-US" altLang="ko-KR" b="1" dirty="0"/>
              <a:t>(</a:t>
            </a:r>
            <a:r>
              <a:rPr lang="en-US" altLang="ko-KR" b="1" dirty="0" err="1"/>
              <a:t>Schedulability</a:t>
            </a:r>
            <a:r>
              <a:rPr lang="en-US" altLang="ko-KR" b="1" dirty="0"/>
              <a:t>) </a:t>
            </a:r>
            <a:r>
              <a:rPr lang="ko-KR" altLang="en-US" b="1" dirty="0"/>
              <a:t>분석 기법</a:t>
            </a:r>
            <a:endParaRPr lang="en-US" altLang="ko-KR" b="1" dirty="0"/>
          </a:p>
          <a:p>
            <a:r>
              <a:rPr lang="ko-KR" altLang="en-US" dirty="0"/>
              <a:t>추후</a:t>
            </a:r>
            <a:endParaRPr lang="en-US" altLang="ko-KR" dirty="0"/>
          </a:p>
          <a:p>
            <a:pPr lvl="1"/>
            <a:r>
              <a:rPr lang="ko-KR" altLang="en-US" dirty="0"/>
              <a:t>배터리 관리 시스템의 태스크 구성과 스펙에 따른 실시간 시스템 성능 요구 분석 </a:t>
            </a:r>
            <a:r>
              <a:rPr lang="en-US" altLang="ko-KR" dirty="0"/>
              <a:t>(</a:t>
            </a:r>
            <a:r>
              <a:rPr lang="ko-KR" altLang="en-US" dirty="0"/>
              <a:t>현재 </a:t>
            </a:r>
            <a:r>
              <a:rPr lang="en-US" altLang="ko-KR" dirty="0"/>
              <a:t>BMS </a:t>
            </a:r>
            <a:r>
              <a:rPr lang="ko-KR" altLang="en-US" dirty="0"/>
              <a:t>스펙 등을 검토 및 토의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A6BE4-714E-9FF3-6AF9-AE5B862A53AC}"/>
              </a:ext>
            </a:extLst>
          </p:cNvPr>
          <p:cNvSpPr txBox="1"/>
          <p:nvPr/>
        </p:nvSpPr>
        <p:spPr>
          <a:xfrm>
            <a:off x="3672843" y="906564"/>
            <a:ext cx="5085077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a Battery Management System From a Real-Time System Perspective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1713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C795F-FA0B-668A-203B-A33F1754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Schedule for each day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06F12-4FF8-6FFD-0D45-620F42B17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819807"/>
            <a:ext cx="4900411" cy="5884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(9/21)</a:t>
            </a:r>
          </a:p>
          <a:p>
            <a:r>
              <a:rPr lang="en-US" altLang="ko-KR" dirty="0"/>
              <a:t>09:00 – 10:15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10:15 – 10:30 </a:t>
            </a:r>
          </a:p>
          <a:p>
            <a:pPr lvl="1"/>
            <a:r>
              <a:rPr lang="en-US" altLang="ko-KR" dirty="0"/>
              <a:t>Break</a:t>
            </a:r>
          </a:p>
          <a:p>
            <a:r>
              <a:rPr lang="en-US" altLang="ko-KR" dirty="0"/>
              <a:t>10:30 – 11:45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11:45 –</a:t>
            </a:r>
          </a:p>
          <a:p>
            <a:pPr lvl="1"/>
            <a:r>
              <a:rPr lang="en-US" altLang="ko-KR" dirty="0"/>
              <a:t>Q&amp;A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582F832-9CA0-9B26-6870-27D62F2A4416}"/>
              </a:ext>
            </a:extLst>
          </p:cNvPr>
          <p:cNvSpPr txBox="1">
            <a:spLocks/>
          </p:cNvSpPr>
          <p:nvPr/>
        </p:nvSpPr>
        <p:spPr>
          <a:xfrm>
            <a:off x="5204902" y="819807"/>
            <a:ext cx="3172129" cy="588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200" b="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나눔고딕"/>
                <a:cs typeface="Times New Roman" panose="02020603050405020304" pitchFamily="18" charset="0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(9/22)</a:t>
            </a:r>
          </a:p>
          <a:p>
            <a:r>
              <a:rPr lang="en-US" altLang="ko-KR" dirty="0"/>
              <a:t>13:00 – 14:15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14:15 – 14:30 </a:t>
            </a:r>
          </a:p>
          <a:p>
            <a:pPr lvl="1"/>
            <a:r>
              <a:rPr lang="en-US" altLang="ko-KR" dirty="0"/>
              <a:t>Break</a:t>
            </a:r>
          </a:p>
          <a:p>
            <a:r>
              <a:rPr lang="en-US" altLang="ko-KR" dirty="0"/>
              <a:t>14:30 – 15:45</a:t>
            </a:r>
          </a:p>
          <a:p>
            <a:pPr lvl="1"/>
            <a:r>
              <a:rPr lang="en-US" altLang="ko-KR" dirty="0"/>
              <a:t>Lecture</a:t>
            </a:r>
          </a:p>
          <a:p>
            <a:r>
              <a:rPr lang="en-US" altLang="ko-KR" dirty="0"/>
              <a:t>15:45 –</a:t>
            </a:r>
          </a:p>
          <a:p>
            <a:pPr lvl="1"/>
            <a:r>
              <a:rPr lang="en-US" altLang="ko-KR" dirty="0"/>
              <a:t>Q&amp;A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E5CDB8E-BD18-3E10-42C1-706E5652F29F}"/>
              </a:ext>
            </a:extLst>
          </p:cNvPr>
          <p:cNvCxnSpPr/>
          <p:nvPr/>
        </p:nvCxnSpPr>
        <p:spPr>
          <a:xfrm>
            <a:off x="4575782" y="865348"/>
            <a:ext cx="0" cy="5127304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324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center}&#10;\begin{tabular}{c|r|c|r|c}&#10;$T_i$ &amp; $e_i$ &amp; $a_i$ (avg exec time) &amp; $P_i$ &amp; comments\\ \hline&#10;$T_1$ &amp; 20 &amp; 10 &amp; 100 &amp; \\&#10;$T_2$ &amp; 30 &amp; 25 &amp; 150 &amp; \\&#10;$T_3$ &amp; 80 &amp; 40 &amp; 210 &amp; non-critical\\&#10;$T_4$ &amp; 100 &amp; 20 &amp; 400 &amp;&#10;\end{tabular}&#10;\end{center}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emf"/>
  <p:tag name="ORIGWIDTH" val="259.75"/>
  <p:tag name="PICTUREFILESIZE" val="20684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메트로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  <a:fontScheme name="균형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균형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메트로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  <a:fontScheme name="균형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균형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51248</TotalTime>
  <Words>4089</Words>
  <Application>Microsoft Office PowerPoint</Application>
  <PresentationFormat>화면 슬라이드 쇼(4:3)</PresentationFormat>
  <Paragraphs>884</Paragraphs>
  <Slides>78</Slides>
  <Notes>6</Notes>
  <HiddenSlides>0</HiddenSlides>
  <MMClips>4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100" baseType="lpstr">
      <vt:lpstr>cmsy10</vt:lpstr>
      <vt:lpstr>HY강M</vt:lpstr>
      <vt:lpstr>HY견고딕</vt:lpstr>
      <vt:lpstr>HY견명조</vt:lpstr>
      <vt:lpstr>HY그래픽</vt:lpstr>
      <vt:lpstr>WP IconicSymbolsA</vt:lpstr>
      <vt:lpstr>돋움</vt:lpstr>
      <vt:lpstr>맑은 고딕</vt:lpstr>
      <vt:lpstr>Arial</vt:lpstr>
      <vt:lpstr>Calibri</vt:lpstr>
      <vt:lpstr>Cambria Math</vt:lpstr>
      <vt:lpstr>Comic Sans MS</vt:lpstr>
      <vt:lpstr>Palatino Linotype</vt:lpstr>
      <vt:lpstr>Perpetua</vt:lpstr>
      <vt:lpstr>Rockwell</vt:lpstr>
      <vt:lpstr>Times New Roman</vt:lpstr>
      <vt:lpstr>Wingdings</vt:lpstr>
      <vt:lpstr>Advantage</vt:lpstr>
      <vt:lpstr>Default Design</vt:lpstr>
      <vt:lpstr>1_Default Design</vt:lpstr>
      <vt:lpstr>2_Default Design</vt:lpstr>
      <vt:lpstr>Equation</vt:lpstr>
      <vt:lpstr>Designing a Battery Management System  From a Real-Time System Perspective</vt:lpstr>
      <vt:lpstr>Instructor Information</vt:lpstr>
      <vt:lpstr>Instructor Information</vt:lpstr>
      <vt:lpstr>Instructor Information</vt:lpstr>
      <vt:lpstr>Instructor Information</vt:lpstr>
      <vt:lpstr>Instructor Information</vt:lpstr>
      <vt:lpstr>Instructor Information</vt:lpstr>
      <vt:lpstr>Overall Schedule</vt:lpstr>
      <vt:lpstr>Schedule for each day</vt:lpstr>
      <vt:lpstr>RT SYSTEMS &amp; RT SCHEDULING</vt:lpstr>
      <vt:lpstr>Real-Time System</vt:lpstr>
      <vt:lpstr>Real-Time System</vt:lpstr>
      <vt:lpstr>Real-Time System</vt:lpstr>
      <vt:lpstr>Real-Time Systems: Research Topics 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Real-Time Scheduling</vt:lpstr>
      <vt:lpstr>UNIPROCESSOR SCHEDULING</vt:lpstr>
      <vt:lpstr>Real-Time Scheduling</vt:lpstr>
      <vt:lpstr>Real-Time Scheduling</vt:lpstr>
      <vt:lpstr>Clock-Driven Task Scheduling</vt:lpstr>
      <vt:lpstr>Pros and Cons of Cyclic Schedule</vt:lpstr>
      <vt:lpstr>Round-Robin Task Scheduling</vt:lpstr>
      <vt:lpstr>Priority-Driven Task Scheduling</vt:lpstr>
      <vt:lpstr>Priority-Driven Task Scheduling</vt:lpstr>
      <vt:lpstr>Classification of Priority-Driven Scheduling</vt:lpstr>
      <vt:lpstr>Classification of Priority-Driven Scheduling</vt:lpstr>
      <vt:lpstr>Classification of Priority-Driven Scheduling</vt:lpstr>
      <vt:lpstr>Classification of Priority-Driven Scheduling</vt:lpstr>
      <vt:lpstr>Classification of Priority-Driven Scheduling</vt:lpstr>
      <vt:lpstr>RM: Overview</vt:lpstr>
      <vt:lpstr>RM: Critical Instant</vt:lpstr>
      <vt:lpstr>RM: Utilization-Based Analysis</vt:lpstr>
      <vt:lpstr>RM: Utilization-Based Analysis</vt:lpstr>
      <vt:lpstr>RM: Utilization-Based Analysis</vt:lpstr>
      <vt:lpstr>RM: Utilization-Based Analysis</vt:lpstr>
      <vt:lpstr>RM: Response-Time Analysis</vt:lpstr>
      <vt:lpstr>RM: Response-Time Analysis</vt:lpstr>
      <vt:lpstr>RM: Response-Time Analysis</vt:lpstr>
      <vt:lpstr>RM: Response-Time Analysis</vt:lpstr>
      <vt:lpstr>RM: Response-Time Analysis</vt:lpstr>
      <vt:lpstr>RM: Transient Overload</vt:lpstr>
      <vt:lpstr>RM: Transient Overload</vt:lpstr>
      <vt:lpstr>RM: Transient overload</vt:lpstr>
      <vt:lpstr>EDF: Schedulability Analysis </vt:lpstr>
      <vt:lpstr>EDF: Schedulability Analysis </vt:lpstr>
      <vt:lpstr>EDF: Schedulability Analysis </vt:lpstr>
      <vt:lpstr>Summary: Di = Ti</vt:lpstr>
      <vt:lpstr>Extension: Di = Ti    →   Di ≤ Ti</vt:lpstr>
      <vt:lpstr>Extension: Di = Ti    →   Di ≤ Ti</vt:lpstr>
      <vt:lpstr>Extension: Di = Ti    →   Di ≤ Ti</vt:lpstr>
      <vt:lpstr>Where are we?</vt:lpstr>
      <vt:lpstr>How to Apply to This a Target System?</vt:lpstr>
      <vt:lpstr>SYNCHORNIZATION</vt:lpstr>
      <vt:lpstr>CASE STUDY: BMS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Jinkyu</dc:creator>
  <cp:lastModifiedBy>이진규</cp:lastModifiedBy>
  <cp:revision>2893</cp:revision>
  <cp:lastPrinted>2017-08-27T13:40:56Z</cp:lastPrinted>
  <dcterms:created xsi:type="dcterms:W3CDTF">2013-02-12T03:10:01Z</dcterms:created>
  <dcterms:modified xsi:type="dcterms:W3CDTF">2022-09-19T05:54:04Z</dcterms:modified>
</cp:coreProperties>
</file>